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5" r:id="rId6"/>
    <p:sldId id="269" r:id="rId7"/>
    <p:sldId id="266" r:id="rId8"/>
    <p:sldId id="261" r:id="rId9"/>
    <p:sldId id="267" r:id="rId10"/>
    <p:sldId id="276" r:id="rId11"/>
    <p:sldId id="273" r:id="rId12"/>
    <p:sldId id="263" r:id="rId13"/>
    <p:sldId id="270" r:id="rId14"/>
    <p:sldId id="271" r:id="rId15"/>
    <p:sldId id="272" r:id="rId16"/>
    <p:sldId id="264" r:id="rId17"/>
    <p:sldId id="274" r:id="rId18"/>
    <p:sldId id="262" r:id="rId19"/>
  </p:sldIdLst>
  <p:sldSz cx="12192000" cy="6858000"/>
  <p:notesSz cx="6858000" cy="12192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20B0600000101010101" charset="0"/>
      <p:regular r:id="rId25"/>
    </p:embeddedFont>
    <p:embeddedFont>
      <p:font typeface="Roboto" panose="02000000000000000000" pitchFamily="2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091" autoAdjust="0"/>
  </p:normalViewPr>
  <p:slideViewPr>
    <p:cSldViewPr snapToGrid="0" snapToObjects="1">
      <p:cViewPr varScale="1">
        <p:scale>
          <a:sx n="79" d="100"/>
          <a:sy n="79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제주 지역에 대한 코로나</a:t>
            </a:r>
            <a:r>
              <a:rPr lang="en-US" altLang="ko-KR" dirty="0"/>
              <a:t>19 </a:t>
            </a:r>
            <a:r>
              <a:rPr lang="ko-KR" altLang="en-US" dirty="0"/>
              <a:t>이전과 이후를 비교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업종별 매출 증감률이나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관내</a:t>
            </a:r>
            <a:r>
              <a:rPr lang="en-US" altLang="ko-KR" dirty="0"/>
              <a:t>/</a:t>
            </a:r>
            <a:r>
              <a:rPr lang="ko-KR" altLang="en-US" dirty="0"/>
              <a:t>관외인 비중 변화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변동폭이 매우 극심했습니다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변화를 학습시킬 수 있는 </a:t>
            </a:r>
            <a:r>
              <a:rPr lang="ko-KR" altLang="en-US" dirty="0" err="1"/>
              <a:t>피쳐를</a:t>
            </a:r>
            <a:r>
              <a:rPr lang="ko-KR" altLang="en-US" dirty="0"/>
              <a:t> 만들어주어야 </a:t>
            </a:r>
            <a:r>
              <a:rPr lang="ko-KR" altLang="en-US" dirty="0" err="1"/>
              <a:t>겠다는</a:t>
            </a:r>
            <a:r>
              <a:rPr lang="ko-KR" altLang="en-US" dirty="0"/>
              <a:t> 생각을 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분석 방법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아이디에이션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한달씩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예측해서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어펜드하는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방법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(4-&gt;5-&gt;6-&gt;7)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달을 건너뛰는 방식으로 예측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(1-&gt;4, 4-&gt;7)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제너럴 모델을 위한 방식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변수 최소화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SIDO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제외하고 학습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변수 생성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아이디에이션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모든 변수를 넣기 위해서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CCG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별로 찢어서 모델링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230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개 모델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분석후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붙여넣기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최고점을 두고 포워드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셀렉션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전처리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다 했고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r>
              <a:rPr lang="ko-KR" altLang="en-US" dirty="0" err="1"/>
              <a:t>피쳐</a:t>
            </a:r>
            <a:r>
              <a:rPr lang="ko-KR" altLang="en-US" dirty="0"/>
              <a:t> 엔지니어링 다 했고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ko-KR" altLang="en-US" dirty="0"/>
              <a:t>이제 모델링 차례인데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문제는 허들이 많았다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외부 데이터 사용 못 하는데</a:t>
            </a:r>
            <a:r>
              <a:rPr lang="en-US" altLang="ko-KR" dirty="0"/>
              <a:t>, 2</a:t>
            </a:r>
            <a:r>
              <a:rPr lang="ko-KR" altLang="en-US" dirty="0"/>
              <a:t>개월간의 학습 데이터도 없고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그렇다고 시퀀스가 너무 짧고 수백개로 찢어야 해서 시계열 분석은 여건상 어려움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결국 </a:t>
            </a:r>
            <a:r>
              <a:rPr lang="en-US" altLang="ko-KR" dirty="0"/>
              <a:t>3</a:t>
            </a:r>
            <a:r>
              <a:rPr lang="ko-KR" altLang="en-US" dirty="0"/>
              <a:t>가지 방법을 고안해냈다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5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리커런트</a:t>
            </a:r>
            <a:r>
              <a:rPr lang="ko-KR" altLang="en-US" dirty="0"/>
              <a:t> 모델 설명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과적합</a:t>
            </a:r>
            <a:r>
              <a:rPr lang="ko-KR" altLang="en-US" dirty="0"/>
              <a:t> 될 수 있다는 우려로 기각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6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점프 오버 모델 설명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endParaRPr lang="en-US" sz="1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/>
              <a:t>그러나 과소적합 될 수 있다는 우려로 기각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애초에 코로나</a:t>
            </a:r>
            <a:r>
              <a:rPr lang="en-US" altLang="ko-KR" dirty="0"/>
              <a:t>19</a:t>
            </a:r>
            <a:r>
              <a:rPr lang="ko-KR" altLang="en-US" dirty="0"/>
              <a:t>에 대한 </a:t>
            </a:r>
            <a:r>
              <a:rPr lang="ko-KR" altLang="en-US" dirty="0" err="1"/>
              <a:t>피쳐를</a:t>
            </a:r>
            <a:r>
              <a:rPr lang="ko-KR" altLang="en-US" dirty="0"/>
              <a:t> 아예 줄 수가 없어서</a:t>
            </a:r>
            <a:endParaRPr lang="en-US" altLang="ko-KR" dirty="0"/>
          </a:p>
          <a:p>
            <a:r>
              <a:rPr lang="ko-KR" altLang="en-US" dirty="0"/>
              <a:t>학습 결과와 테스트 결과의 </a:t>
            </a:r>
            <a:r>
              <a:rPr lang="ko-KR" altLang="en-US" dirty="0" err="1"/>
              <a:t>쉐이킹이</a:t>
            </a:r>
            <a:r>
              <a:rPr lang="ko-KR" altLang="en-US" dirty="0"/>
              <a:t> 심할 것으로 판단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5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제너럴 모델 설명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dirty="0"/>
          </a:p>
          <a:p>
            <a:r>
              <a:rPr lang="ko-KR" altLang="en-US" dirty="0"/>
              <a:t>과소적합도 아니고 과대적합도 되지 않도록 적당한 모델을 </a:t>
            </a:r>
            <a:r>
              <a:rPr lang="ko-KR" altLang="en-US" dirty="0" err="1"/>
              <a:t>만드려고</a:t>
            </a:r>
            <a:r>
              <a:rPr lang="ko-KR" altLang="en-US" dirty="0"/>
              <a:t> 함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4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47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과제의 핵심은 이 </a:t>
            </a:r>
            <a:r>
              <a:rPr lang="ko-KR" altLang="en-US" dirty="0" err="1"/>
              <a:t>네가지였습니다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포스트 코로나 시점의 예측을 할 수 있는가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트레인과 타겟 사이의 간극을 해결할 수 있는가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제주 지역의 변화를 학습시키고 예측할 수 있는가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외부 데이터 없이 이 모든 걸 가능하게 할 수 있는가</a:t>
            </a:r>
            <a:r>
              <a:rPr lang="en-US" altLang="ko-K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피쳐가</a:t>
            </a:r>
            <a:r>
              <a:rPr lang="ko-KR" altLang="en-US" dirty="0"/>
              <a:t> 주어졌습니다</a:t>
            </a:r>
            <a:r>
              <a:rPr lang="en-US" altLang="ko-KR" dirty="0"/>
              <a:t>. </a:t>
            </a:r>
            <a:r>
              <a:rPr lang="ko-KR" altLang="en-US" dirty="0"/>
              <a:t>타겟 </a:t>
            </a:r>
            <a:r>
              <a:rPr lang="ko-KR" altLang="en-US" dirty="0" err="1"/>
              <a:t>피쳐를</a:t>
            </a:r>
            <a:r>
              <a:rPr lang="ko-KR" altLang="en-US" dirty="0"/>
              <a:t> </a:t>
            </a:r>
            <a:r>
              <a:rPr lang="ko-KR" altLang="en-US" dirty="0" err="1"/>
              <a:t>제외하고서는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년월</a:t>
            </a:r>
            <a:r>
              <a:rPr lang="en-US" altLang="ko-KR" dirty="0"/>
              <a:t>, </a:t>
            </a:r>
            <a:r>
              <a:rPr lang="ko-KR" altLang="en-US" dirty="0"/>
              <a:t>카드이용지역</a:t>
            </a:r>
            <a:r>
              <a:rPr lang="en-US" altLang="ko-KR" dirty="0"/>
              <a:t>, </a:t>
            </a:r>
            <a:r>
              <a:rPr lang="ko-KR" altLang="en-US" dirty="0" err="1"/>
              <a:t>업종명</a:t>
            </a:r>
            <a:r>
              <a:rPr lang="en-US" altLang="ko-KR" dirty="0"/>
              <a:t>, </a:t>
            </a:r>
            <a:r>
              <a:rPr lang="ko-KR" altLang="en-US" dirty="0"/>
              <a:t>거주지역</a:t>
            </a:r>
            <a:r>
              <a:rPr lang="en-US" altLang="ko-KR" dirty="0"/>
              <a:t>, </a:t>
            </a:r>
            <a:r>
              <a:rPr lang="ko-KR" altLang="en-US" dirty="0"/>
              <a:t>연령대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가구생애주기</a:t>
            </a:r>
            <a:r>
              <a:rPr lang="en-US" altLang="ko-KR" dirty="0"/>
              <a:t>, </a:t>
            </a:r>
            <a:r>
              <a:rPr lang="ko-KR" altLang="en-US" dirty="0" err="1"/>
              <a:t>이용고객수</a:t>
            </a:r>
            <a:r>
              <a:rPr lang="en-US" altLang="ko-KR" dirty="0"/>
              <a:t>, </a:t>
            </a:r>
            <a:r>
              <a:rPr lang="ko-KR" altLang="en-US" dirty="0"/>
              <a:t>이용건수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가맹점 주소 기준 이용지역과</a:t>
            </a:r>
            <a:r>
              <a:rPr lang="en-US" altLang="ko-KR" dirty="0"/>
              <a:t>, </a:t>
            </a:r>
            <a:r>
              <a:rPr lang="ko-KR" altLang="en-US" dirty="0"/>
              <a:t>고객 집주소 기준 거주지역이 주어진 이유는 무엇일까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여행을 가서 소비한 사람일 가능성이 높겠구나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ko-KR" altLang="en-US" dirty="0"/>
              <a:t>월과 </a:t>
            </a:r>
            <a:r>
              <a:rPr lang="en-US" altLang="ko-KR" dirty="0"/>
              <a:t>7</a:t>
            </a:r>
            <a:r>
              <a:rPr lang="ko-KR" altLang="en-US" dirty="0"/>
              <a:t>월을 다 예측해야 하지만</a:t>
            </a:r>
            <a:r>
              <a:rPr lang="en-US" altLang="ko-KR" dirty="0"/>
              <a:t>,</a:t>
            </a:r>
          </a:p>
          <a:p>
            <a:r>
              <a:rPr lang="en-US" dirty="0"/>
              <a:t>4</a:t>
            </a:r>
            <a:r>
              <a:rPr lang="ko-KR" altLang="en-US" dirty="0"/>
              <a:t>월에 대한 스코어와 </a:t>
            </a:r>
            <a:r>
              <a:rPr lang="en-US" altLang="ko-KR" dirty="0"/>
              <a:t>7</a:t>
            </a:r>
            <a:r>
              <a:rPr lang="ko-KR" altLang="en-US" dirty="0"/>
              <a:t>월에 대한 스코어가 많이 다를 것이다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특정 월에</a:t>
            </a:r>
            <a:r>
              <a:rPr lang="en-US" altLang="ko-KR" dirty="0"/>
              <a:t>, </a:t>
            </a:r>
            <a:r>
              <a:rPr lang="ko-KR" altLang="en-US" dirty="0"/>
              <a:t>특정 지역에서</a:t>
            </a:r>
            <a:r>
              <a:rPr lang="en-US" altLang="ko-KR" dirty="0"/>
              <a:t>, </a:t>
            </a:r>
            <a:r>
              <a:rPr lang="ko-KR" altLang="en-US" dirty="0"/>
              <a:t>특정 업종이 얼마나 매출이 일어날 것인가를 예측해야 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핵심적으로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스코어는 </a:t>
            </a:r>
            <a:r>
              <a:rPr lang="en-US" altLang="ko-KR" dirty="0"/>
              <a:t>7</a:t>
            </a:r>
            <a:r>
              <a:rPr lang="ko-KR" altLang="en-US" dirty="0"/>
              <a:t>월 예측치로 </a:t>
            </a:r>
            <a:r>
              <a:rPr lang="ko-KR" altLang="en-US" dirty="0" err="1"/>
              <a:t>결정나기</a:t>
            </a:r>
            <a:r>
              <a:rPr lang="ko-KR" altLang="en-US" dirty="0"/>
              <a:t> 때문에</a:t>
            </a:r>
            <a:r>
              <a:rPr lang="en-US" altLang="ko-KR" dirty="0"/>
              <a:t>,</a:t>
            </a:r>
          </a:p>
          <a:p>
            <a:r>
              <a:rPr lang="en-US" dirty="0"/>
              <a:t>4</a:t>
            </a:r>
            <a:r>
              <a:rPr lang="ko-KR" altLang="en-US" dirty="0"/>
              <a:t>월 스코어에 연연하기 보다는 </a:t>
            </a:r>
            <a:r>
              <a:rPr lang="en-US" altLang="ko-KR" dirty="0"/>
              <a:t>7</a:t>
            </a:r>
            <a:r>
              <a:rPr lang="ko-KR" altLang="en-US" dirty="0"/>
              <a:t>월을 잘 예측할 수 있을 모델로 정하는 것이 낫지 않겠냐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생겼는데</a:t>
            </a:r>
            <a:r>
              <a:rPr lang="en-US" altLang="ko-KR" dirty="0"/>
              <a:t>, </a:t>
            </a:r>
            <a:r>
              <a:rPr lang="ko-KR" altLang="en-US" dirty="0"/>
              <a:t>문제는 </a:t>
            </a:r>
            <a:r>
              <a:rPr lang="ko-KR" altLang="en-US" dirty="0" err="1"/>
              <a:t>뭐냐면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카운트는 전부 학습할 수 없다는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왜냐면 테스트 데이터에서 </a:t>
            </a:r>
            <a:r>
              <a:rPr lang="ko-KR" altLang="en-US" dirty="0" err="1"/>
              <a:t>피쳐를</a:t>
            </a:r>
            <a:r>
              <a:rPr lang="ko-KR" altLang="en-US" dirty="0"/>
              <a:t> 만들 수 없기 때문에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과감하게 삭제 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활용한다면 시간이 남은 맨 마지막에 쓸 계획이었다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학습시킬 때 가장 먼저 고려하는 것이 </a:t>
            </a:r>
            <a:r>
              <a:rPr lang="en-US" altLang="ko-KR" dirty="0"/>
              <a:t>Null Data Check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업종명은 총 </a:t>
            </a:r>
            <a:r>
              <a:rPr lang="en-US" altLang="ko-KR" dirty="0"/>
              <a:t>41</a:t>
            </a:r>
            <a:r>
              <a:rPr lang="ko-KR" altLang="en-US" dirty="0"/>
              <a:t>개인데 비해 고흥군은 </a:t>
            </a:r>
            <a:r>
              <a:rPr lang="en-US" altLang="ko-KR" dirty="0"/>
              <a:t>28</a:t>
            </a:r>
            <a:r>
              <a:rPr lang="ko-KR" altLang="en-US" dirty="0"/>
              <a:t>개 밖에 데이터가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거래량이 없거나 적은 데이터는 전부 </a:t>
            </a:r>
            <a:r>
              <a:rPr lang="en-US" altLang="ko-KR" dirty="0"/>
              <a:t>Null</a:t>
            </a:r>
            <a:r>
              <a:rPr lang="ko-KR" altLang="en-US" dirty="0"/>
              <a:t> 데이터다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데이터를 강제로 만들어서 학습을 시켜주어야 한다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0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미싱 </a:t>
            </a:r>
            <a:r>
              <a:rPr lang="ko-KR" altLang="en-US" dirty="0" err="1"/>
              <a:t>밸류</a:t>
            </a:r>
            <a:r>
              <a:rPr lang="en-US" altLang="ko-KR" dirty="0"/>
              <a:t>, </a:t>
            </a:r>
            <a:r>
              <a:rPr lang="ko-KR" altLang="en-US" dirty="0" err="1"/>
              <a:t>결측치를</a:t>
            </a:r>
            <a:r>
              <a:rPr lang="ko-KR" altLang="en-US" dirty="0"/>
              <a:t> 채워준다</a:t>
            </a:r>
            <a:r>
              <a:rPr lang="en-US" altLang="ko-KR" dirty="0"/>
              <a:t>.</a:t>
            </a:r>
          </a:p>
          <a:p>
            <a:r>
              <a:rPr lang="en-US" dirty="0"/>
              <a:t>CARD_CCG</a:t>
            </a:r>
            <a:r>
              <a:rPr lang="ko-KR" altLang="en-US" dirty="0"/>
              <a:t>와 </a:t>
            </a:r>
            <a:r>
              <a:rPr lang="en-US" altLang="ko-KR" dirty="0"/>
              <a:t>HOM_CCG </a:t>
            </a:r>
            <a:r>
              <a:rPr lang="ko-KR" altLang="en-US" dirty="0"/>
              <a:t>에서 </a:t>
            </a:r>
            <a:r>
              <a:rPr lang="ko-KR" altLang="en-US" dirty="0" err="1"/>
              <a:t>결측치가</a:t>
            </a:r>
            <a:r>
              <a:rPr lang="ko-KR" altLang="en-US" dirty="0"/>
              <a:t> 다량 발생했으나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다행히도 세종 데이터에 세종시가 없어서 발행한 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전부 세종시로 대체해준다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</a:t>
            </a:r>
            <a:r>
              <a:rPr lang="en-US" altLang="ko-KR" dirty="0"/>
              <a:t>EDA</a:t>
            </a:r>
            <a:r>
              <a:rPr lang="ko-KR" altLang="en-US" dirty="0"/>
              <a:t>를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서울은 대표성을 띄기 때문에 기준으로 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중요한 제주 지역을 비교해서 살펴보았다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월별 카드 사용액을 보면 전통적으로 영업일수가 적은 </a:t>
            </a:r>
            <a:r>
              <a:rPr lang="en-US" altLang="ko-KR" dirty="0"/>
              <a:t>2</a:t>
            </a:r>
            <a:r>
              <a:rPr lang="ko-KR" altLang="en-US" dirty="0"/>
              <a:t>월에 가장 낮고</a:t>
            </a:r>
            <a:r>
              <a:rPr lang="en-US" altLang="ko-KR" dirty="0"/>
              <a:t>, </a:t>
            </a:r>
            <a:r>
              <a:rPr lang="ko-KR" altLang="en-US" dirty="0"/>
              <a:t>가정의달과 연말인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월이 장사가 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문제는 </a:t>
            </a:r>
            <a:r>
              <a:rPr lang="en-US" altLang="ko-KR" dirty="0"/>
              <a:t>2</a:t>
            </a:r>
            <a:r>
              <a:rPr lang="ko-KR" altLang="en-US" dirty="0" err="1"/>
              <a:t>월부터인데</a:t>
            </a:r>
            <a:r>
              <a:rPr lang="en-US" altLang="ko-KR" dirty="0"/>
              <a:t>, </a:t>
            </a:r>
            <a:r>
              <a:rPr lang="ko-KR" altLang="en-US" dirty="0"/>
              <a:t>코로나의 여파로 전년도에 비해 급격한 하락을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2~4</a:t>
            </a:r>
            <a:r>
              <a:rPr lang="ko-KR" altLang="en-US" dirty="0"/>
              <a:t>월인데</a:t>
            </a:r>
            <a:r>
              <a:rPr lang="en-US" altLang="ko-KR" dirty="0"/>
              <a:t>, 2</a:t>
            </a:r>
            <a:r>
              <a:rPr lang="ko-KR" altLang="en-US" dirty="0"/>
              <a:t>월은 </a:t>
            </a:r>
            <a:r>
              <a:rPr lang="ko-KR" altLang="en-US" dirty="0" err="1"/>
              <a:t>워낙에</a:t>
            </a:r>
            <a:r>
              <a:rPr lang="ko-KR" altLang="en-US" dirty="0"/>
              <a:t> 매출이 낮은 월이니 그렇다 치는데</a:t>
            </a:r>
            <a:r>
              <a:rPr lang="en-US" altLang="ko-KR" dirty="0"/>
              <a:t>, 3</a:t>
            </a:r>
            <a:r>
              <a:rPr lang="ko-KR" altLang="en-US" dirty="0"/>
              <a:t>월이 </a:t>
            </a:r>
            <a:r>
              <a:rPr lang="en-US" altLang="ko-KR" dirty="0"/>
              <a:t>2</a:t>
            </a:r>
            <a:r>
              <a:rPr lang="ko-KR" altLang="en-US" dirty="0"/>
              <a:t>월보다 높은 거 같지만</a:t>
            </a:r>
            <a:r>
              <a:rPr lang="en-US" altLang="ko-KR" dirty="0"/>
              <a:t>, </a:t>
            </a:r>
            <a:r>
              <a:rPr lang="ko-KR" altLang="en-US" dirty="0"/>
              <a:t>전년도 대비로는 하락이 </a:t>
            </a:r>
            <a:r>
              <a:rPr lang="en-US" altLang="ko-KR" dirty="0"/>
              <a:t>2</a:t>
            </a:r>
            <a:r>
              <a:rPr lang="ko-KR" altLang="en-US" dirty="0"/>
              <a:t>월보다 더 심하다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제주와 서울의 사용액도 차이가 조금 있다</a:t>
            </a:r>
            <a:r>
              <a:rPr lang="en-US" altLang="ko-KR" dirty="0"/>
              <a:t>. </a:t>
            </a:r>
            <a:r>
              <a:rPr lang="ko-KR" altLang="en-US" dirty="0"/>
              <a:t>관광지인 제주는 성수기인 </a:t>
            </a:r>
            <a:r>
              <a:rPr lang="en-US" altLang="ko-KR" dirty="0"/>
              <a:t>8</a:t>
            </a:r>
            <a:r>
              <a:rPr lang="ko-KR" altLang="en-US" dirty="0"/>
              <a:t>월에 피크를 찍는다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142839" cy="68562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7312" b="7312"/>
          <a:stretch/>
        </p:blipFill>
        <p:spPr>
          <a:xfrm>
            <a:off x="142839" y="0"/>
            <a:ext cx="12046113" cy="68562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8518" y="2047363"/>
            <a:ext cx="8132316" cy="2761559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6" name="Object 5"/>
          <p:cNvSpPr/>
          <p:nvPr/>
        </p:nvSpPr>
        <p:spPr>
          <a:xfrm>
            <a:off x="809423" y="2397818"/>
            <a:ext cx="11093851" cy="14683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615"/>
              </a:lnSpc>
              <a:spcAft>
                <a:spcPts val="600"/>
              </a:spcAft>
              <a:buNone/>
            </a:pPr>
            <a:r>
              <a:rPr lang="en-US" sz="6800" b="1" kern="0" spc="43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JEJU BIG DATA</a:t>
            </a:r>
            <a:br>
              <a:rPr lang="en-US" sz="6800" b="1" kern="0" spc="43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6800" b="1" kern="0" spc="43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COMPETITION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857036" y="4208499"/>
            <a:ext cx="11046238" cy="221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Name : </a:t>
            </a:r>
            <a:r>
              <a:rPr 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Wyatt</a:t>
            </a:r>
            <a:endParaRPr lang="en-US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7293C-C5F1-9143-8237-24026479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67" y="6060519"/>
            <a:ext cx="1649458" cy="407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B5668-C1F1-5544-94B1-A247F8A5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264" y="6060519"/>
            <a:ext cx="1612378" cy="407008"/>
          </a:xfrm>
          <a:prstGeom prst="rect">
            <a:avLst/>
          </a:prstGeom>
        </p:spPr>
      </p:pic>
      <p:pic>
        <p:nvPicPr>
          <p:cNvPr id="13" name="그림 12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6B47CB7-286E-8142-A2E4-2B10DF666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849" y="6084339"/>
            <a:ext cx="2215425" cy="430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PREPROCESSING &amp; EDA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1425A082-9332-4CFF-BDA7-331DF67362CE}"/>
              </a:ext>
            </a:extLst>
          </p:cNvPr>
          <p:cNvSpPr/>
          <p:nvPr/>
        </p:nvSpPr>
        <p:spPr>
          <a:xfrm>
            <a:off x="683582" y="1344994"/>
            <a:ext cx="6250393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3.3. </a:t>
            </a: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제주 지역 </a:t>
            </a: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EDA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CA9E980-510C-4245-9223-746CD0908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17160"/>
              </p:ext>
            </p:extLst>
          </p:nvPr>
        </p:nvGraphicFramePr>
        <p:xfrm>
          <a:off x="1047488" y="1841113"/>
          <a:ext cx="4633674" cy="4497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7255">
                  <a:extLst>
                    <a:ext uri="{9D8B030D-6E8A-4147-A177-3AD203B41FA5}">
                      <a16:colId xmlns:a16="http://schemas.microsoft.com/office/drawing/2014/main" val="2693475336"/>
                    </a:ext>
                  </a:extLst>
                </a:gridCol>
                <a:gridCol w="1016419">
                  <a:extLst>
                    <a:ext uri="{9D8B030D-6E8A-4147-A177-3AD203B41FA5}">
                      <a16:colId xmlns:a16="http://schemas.microsoft.com/office/drawing/2014/main" val="193472042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년도 대비 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년도</a:t>
                      </a:r>
                      <a:endParaRPr lang="en-US" altLang="ko-KR" sz="1600" b="1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업종별 매출 증감 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월 기준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증감률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27516"/>
                  </a:ext>
                </a:extLst>
              </a:tr>
              <a:tr h="2159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감소 업종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492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관광민예품및선물용품소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-83.7%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11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내항여객운송업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-61.8%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939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마사지업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-58.0%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9551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면세점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-65.8%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6157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여행사업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-84.6%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1599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전시및행사대행업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-82.9%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5951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정기항공운송업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-94.0%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2969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호텔업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-56.2%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075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휴양콘도운영업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-93.1%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43658"/>
                  </a:ext>
                </a:extLst>
              </a:tr>
              <a:tr h="2159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증가 업종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28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그외기타종합소매업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47.5%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462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기타음식료품위주종합소매업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34.2%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9495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슈퍼마켓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7.0%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9877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육류소매업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14.5%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32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체인화편의점</a:t>
                      </a:r>
                      <a:endParaRPr lang="ko-KR" altLang="en-US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2.0%</a:t>
                      </a:r>
                      <a:endParaRPr lang="en-US" altLang="ko-KR" sz="1600" b="1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142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A0B5A4-6E40-442B-84F9-AF87BA45D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00835"/>
              </p:ext>
            </p:extLst>
          </p:nvPr>
        </p:nvGraphicFramePr>
        <p:xfrm>
          <a:off x="5905078" y="1841113"/>
          <a:ext cx="5541511" cy="44970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16112">
                  <a:extLst>
                    <a:ext uri="{9D8B030D-6E8A-4147-A177-3AD203B41FA5}">
                      <a16:colId xmlns:a16="http://schemas.microsoft.com/office/drawing/2014/main" val="427354025"/>
                    </a:ext>
                  </a:extLst>
                </a:gridCol>
                <a:gridCol w="1166634">
                  <a:extLst>
                    <a:ext uri="{9D8B030D-6E8A-4147-A177-3AD203B41FA5}">
                      <a16:colId xmlns:a16="http://schemas.microsoft.com/office/drawing/2014/main" val="1796014974"/>
                    </a:ext>
                  </a:extLst>
                </a:gridCol>
                <a:gridCol w="1166634">
                  <a:extLst>
                    <a:ext uri="{9D8B030D-6E8A-4147-A177-3AD203B41FA5}">
                      <a16:colId xmlns:a16="http://schemas.microsoft.com/office/drawing/2014/main" val="942120352"/>
                    </a:ext>
                  </a:extLst>
                </a:gridCol>
                <a:gridCol w="892131">
                  <a:extLst>
                    <a:ext uri="{9D8B030D-6E8A-4147-A177-3AD203B41FA5}">
                      <a16:colId xmlns:a16="http://schemas.microsoft.com/office/drawing/2014/main" val="3940534213"/>
                    </a:ext>
                  </a:extLst>
                </a:gridCol>
              </a:tblGrid>
              <a:tr h="593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19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년도 대비 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20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년도</a:t>
                      </a:r>
                      <a:endParaRPr lang="en-US" altLang="ko-KR" sz="1600" b="1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관내</a:t>
                      </a:r>
                      <a:r>
                        <a:rPr lang="en-US" altLang="ko-KR" sz="16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관외인 매출 비교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20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년 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3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월</a:t>
                      </a:r>
                      <a:b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</a:b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관내인 비중</a:t>
                      </a:r>
                      <a:endParaRPr lang="ko-KR" altLang="en-US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19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년 </a:t>
                      </a:r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3</a:t>
                      </a: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월</a:t>
                      </a:r>
                      <a:b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</a:br>
                      <a:r>
                        <a:rPr lang="ko-KR" altLang="en-US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관내인 비중</a:t>
                      </a:r>
                      <a:endParaRPr lang="ko-KR" altLang="en-US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증감률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225804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관광민예품및선물용품소</a:t>
                      </a:r>
                      <a:endParaRPr lang="ko-KR" altLang="en-US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29%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91%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-62%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7589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내항여객운송업</a:t>
                      </a:r>
                      <a:endParaRPr lang="ko-KR" altLang="en-US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28%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81%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-53%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918228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면세점</a:t>
                      </a:r>
                      <a:endParaRPr lang="ko-KR" altLang="en-US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11%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85%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-75%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3305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여행사업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63%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79%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-16%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98282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자동차임대업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25%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83%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-58%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642136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정기항공운송업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11%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93%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-82%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22439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휴양콘도운영업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62%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86%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-24%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464537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건강보조식품소매업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11%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89%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8375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골프장운영업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93%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18%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75%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52017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마사지업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0%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100%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256113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스포츠및레크레이션용품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100%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0%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99%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89312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차량용가스충전업</a:t>
                      </a:r>
                      <a:endParaRPr lang="ko-KR" altLang="en-US" sz="16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99%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2%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98%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16567"/>
                  </a:ext>
                </a:extLst>
              </a:tr>
              <a:tr h="3003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차량용주유소운영업</a:t>
                      </a:r>
                      <a:endParaRPr lang="ko-KR" altLang="en-US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96%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7%</a:t>
                      </a:r>
                      <a:endParaRPr lang="en-US" altLang="ko-KR" sz="16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</a:rPr>
                        <a:t>89%</a:t>
                      </a:r>
                      <a:endParaRPr lang="en-US" altLang="ko-KR" sz="16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55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75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#4 FEATURE ENGINEERING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64213BA2-EFF2-4938-8463-F2BADBA65298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kern="0" spc="2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피쳐</a:t>
            </a: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 엔지니어링 </a:t>
            </a:r>
            <a:r>
              <a:rPr lang="ko-KR" altLang="en-US" sz="2400" b="1" kern="0" spc="2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아이디에이션</a:t>
            </a: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Montserrat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제주 지역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관내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관외인 매출 변동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을 학습시키기 위한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INOUT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칼럼 생성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    (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카드 사용처와 거주지 주소가 같을 경우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0,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다를 경우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1)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피쳐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선택을 위한 방법으로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포워드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</a:rPr>
              <a:t>셀렉션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실시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7C9178A-2C9E-4B18-9083-850CD49F7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95689"/>
              </p:ext>
            </p:extLst>
          </p:nvPr>
        </p:nvGraphicFramePr>
        <p:xfrm>
          <a:off x="865535" y="3425160"/>
          <a:ext cx="10642884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9617">
                  <a:extLst>
                    <a:ext uri="{9D8B030D-6E8A-4147-A177-3AD203B41FA5}">
                      <a16:colId xmlns:a16="http://schemas.microsoft.com/office/drawing/2014/main" val="3856114476"/>
                    </a:ext>
                  </a:extLst>
                </a:gridCol>
                <a:gridCol w="946430">
                  <a:extLst>
                    <a:ext uri="{9D8B030D-6E8A-4147-A177-3AD203B41FA5}">
                      <a16:colId xmlns:a16="http://schemas.microsoft.com/office/drawing/2014/main" val="2559261855"/>
                    </a:ext>
                  </a:extLst>
                </a:gridCol>
                <a:gridCol w="4304210">
                  <a:extLst>
                    <a:ext uri="{9D8B030D-6E8A-4147-A177-3AD203B41FA5}">
                      <a16:colId xmlns:a16="http://schemas.microsoft.com/office/drawing/2014/main" val="179456972"/>
                    </a:ext>
                  </a:extLst>
                </a:gridCol>
                <a:gridCol w="1612627">
                  <a:extLst>
                    <a:ext uri="{9D8B030D-6E8A-4147-A177-3AD203B41FA5}">
                      <a16:colId xmlns:a16="http://schemas.microsoft.com/office/drawing/2014/main" val="4076686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베이스라인 </a:t>
                      </a:r>
                      <a:r>
                        <a:rPr lang="ko-KR" altLang="en-US" sz="1600" b="1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피쳐</a:t>
                      </a:r>
                      <a:endParaRPr lang="en-US" altLang="ko-KR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스코어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추가</a:t>
                      </a:r>
                      <a:r>
                        <a:rPr lang="en-US" altLang="ko-KR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피쳐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스코어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60713"/>
                  </a:ext>
                </a:extLst>
              </a:tr>
              <a:tr h="395224">
                <a:tc rowSpan="5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CARD_SIDO_NM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카드사용처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광역시도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CARD_CCG_NM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카드사용처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b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시군구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STD_CLSS_NM 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업종구분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Year 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사용 연도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Month 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사용 월</a:t>
                      </a:r>
                      <a:r>
                        <a:rPr lang="en-US" altLang="ko-KR" sz="14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1.65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SIDO_INOUT 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광역시도 관내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관외인 사용여부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1.63(-0.02)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725979"/>
                  </a:ext>
                </a:extLst>
              </a:tr>
              <a:tr h="395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CCG_INOUT 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시군구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관내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관외인 사용여부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1.65(-)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16362"/>
                  </a:ext>
                </a:extLst>
              </a:tr>
              <a:tr h="395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FLC 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카드 생애주기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1.77(+0.12)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98534"/>
                  </a:ext>
                </a:extLst>
              </a:tr>
              <a:tr h="395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AGE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4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나이대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1.81(+0.16)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066770"/>
                  </a:ext>
                </a:extLst>
              </a:tr>
              <a:tr h="395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SEX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성별</a:t>
                      </a:r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1.71(+0.06)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19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28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</a:t>
            </a:r>
            <a:r>
              <a:rPr lang="en-US" altLang="ko-KR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64213BA2-EFF2-4938-8463-F2BADBA65298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분석의 허들사항</a:t>
            </a: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Montserrat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외부 데이터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사용할 수 없음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중간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개월간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데이터가 없음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시계열 분석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은 여건상 어려움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ts val="3381"/>
              </a:lnSpc>
              <a:spcAft>
                <a:spcPts val="600"/>
              </a:spcAft>
            </a:pP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Montserrat" pitchFamily="34" charset="-120"/>
            </a:endParaRPr>
          </a:p>
          <a:p>
            <a:pPr>
              <a:lnSpc>
                <a:spcPts val="3381"/>
              </a:lnSpc>
              <a:spcAft>
                <a:spcPts val="600"/>
              </a:spcAft>
            </a:pP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분석 모델 </a:t>
            </a:r>
            <a:r>
              <a:rPr lang="ko-KR" altLang="en-US" sz="2400" b="1" kern="0" spc="2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아이디에이션</a:t>
            </a: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Montserrat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한달 씩 예측해서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기존 데이터에 포함시킨 후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다시 학습 하는 방식 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타겟 값 이전의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개월 간을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뛰어 넘어서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예측하는 방식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제너럴한 모델을 만들기 위해 모든 데이터를 집어넣어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한 번에 학습하는 방식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9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4DB171-7C13-46AA-80C6-D737E5163701}"/>
              </a:ext>
            </a:extLst>
          </p:cNvPr>
          <p:cNvSpPr/>
          <p:nvPr/>
        </p:nvSpPr>
        <p:spPr>
          <a:xfrm>
            <a:off x="1127760" y="1151887"/>
            <a:ext cx="9936480" cy="50294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</a:t>
            </a:r>
            <a:r>
              <a:rPr lang="en-US" altLang="ko-KR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150502DD-004B-47C8-9ADD-5EF7ABB4EA0F}"/>
              </a:ext>
            </a:extLst>
          </p:cNvPr>
          <p:cNvSpPr/>
          <p:nvPr/>
        </p:nvSpPr>
        <p:spPr>
          <a:xfrm>
            <a:off x="2241256" y="1849431"/>
            <a:ext cx="1341120" cy="773070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5C584FE-8DCF-409A-A359-2652A5365372}"/>
              </a:ext>
            </a:extLst>
          </p:cNvPr>
          <p:cNvSpPr/>
          <p:nvPr/>
        </p:nvSpPr>
        <p:spPr>
          <a:xfrm>
            <a:off x="4629864" y="1849431"/>
            <a:ext cx="1255776" cy="77307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C00AE79-8438-4EF9-ADBC-5B4CD950E2A1}"/>
              </a:ext>
            </a:extLst>
          </p:cNvPr>
          <p:cNvSpPr/>
          <p:nvPr/>
        </p:nvSpPr>
        <p:spPr>
          <a:xfrm>
            <a:off x="9514302" y="4493973"/>
            <a:ext cx="1255776" cy="15655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Final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(2020.07)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4" name="순서도: 다중 문서 13">
            <a:extLst>
              <a:ext uri="{FF2B5EF4-FFF2-40B4-BE49-F238E27FC236}">
                <a16:creationId xmlns:a16="http://schemas.microsoft.com/office/drawing/2014/main" id="{9A7708CF-F111-4DA5-8974-6752474AE2BF}"/>
              </a:ext>
            </a:extLst>
          </p:cNvPr>
          <p:cNvSpPr/>
          <p:nvPr/>
        </p:nvSpPr>
        <p:spPr>
          <a:xfrm>
            <a:off x="6909780" y="1781131"/>
            <a:ext cx="1645920" cy="909669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(2020.04)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EA929FE2-4B5C-4801-86F8-984F087D14EE}"/>
              </a:ext>
            </a:extLst>
          </p:cNvPr>
          <p:cNvSpPr/>
          <p:nvPr/>
        </p:nvSpPr>
        <p:spPr>
          <a:xfrm>
            <a:off x="4629864" y="2896802"/>
            <a:ext cx="1255776" cy="77307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#02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6" name="순서도: 다중 문서 15">
            <a:extLst>
              <a:ext uri="{FF2B5EF4-FFF2-40B4-BE49-F238E27FC236}">
                <a16:creationId xmlns:a16="http://schemas.microsoft.com/office/drawing/2014/main" id="{49BC2446-04B5-43DB-AA42-41F8C1AA28E5}"/>
              </a:ext>
            </a:extLst>
          </p:cNvPr>
          <p:cNvSpPr/>
          <p:nvPr/>
        </p:nvSpPr>
        <p:spPr>
          <a:xfrm>
            <a:off x="6909780" y="2828502"/>
            <a:ext cx="1645920" cy="909669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(2020.05)</a:t>
            </a:r>
          </a:p>
        </p:txBody>
      </p:sp>
      <p:sp>
        <p:nvSpPr>
          <p:cNvPr id="17" name="순서도: 다중 문서 16">
            <a:extLst>
              <a:ext uri="{FF2B5EF4-FFF2-40B4-BE49-F238E27FC236}">
                <a16:creationId xmlns:a16="http://schemas.microsoft.com/office/drawing/2014/main" id="{BA8BEF7E-28C5-40B0-BC52-228EE4FE77B8}"/>
              </a:ext>
            </a:extLst>
          </p:cNvPr>
          <p:cNvSpPr/>
          <p:nvPr/>
        </p:nvSpPr>
        <p:spPr>
          <a:xfrm>
            <a:off x="6909780" y="3879421"/>
            <a:ext cx="1645920" cy="909669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(2020.06)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8799D8A8-176E-4DD5-8DF1-CE82B2CD3958}"/>
              </a:ext>
            </a:extLst>
          </p:cNvPr>
          <p:cNvSpPr/>
          <p:nvPr/>
        </p:nvSpPr>
        <p:spPr>
          <a:xfrm>
            <a:off x="4629864" y="3972031"/>
            <a:ext cx="1255776" cy="77307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#03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EDBC340-6040-4D85-899C-97932F4CD2F5}"/>
              </a:ext>
            </a:extLst>
          </p:cNvPr>
          <p:cNvSpPr/>
          <p:nvPr/>
        </p:nvSpPr>
        <p:spPr>
          <a:xfrm>
            <a:off x="3715169" y="1992125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4C9CE6-FB55-4929-8979-DB3FB26E77F6}"/>
              </a:ext>
            </a:extLst>
          </p:cNvPr>
          <p:cNvGrpSpPr/>
          <p:nvPr/>
        </p:nvGrpSpPr>
        <p:grpSpPr>
          <a:xfrm>
            <a:off x="2235868" y="2811960"/>
            <a:ext cx="1341120" cy="970340"/>
            <a:chOff x="1802344" y="3170412"/>
            <a:chExt cx="1341120" cy="748510"/>
          </a:xfrm>
          <a:solidFill>
            <a:schemeClr val="bg1"/>
          </a:solidFill>
        </p:grpSpPr>
        <p:sp>
          <p:nvSpPr>
            <p:cNvPr id="26" name="순서도: 자기 디스크 25">
              <a:extLst>
                <a:ext uri="{FF2B5EF4-FFF2-40B4-BE49-F238E27FC236}">
                  <a16:creationId xmlns:a16="http://schemas.microsoft.com/office/drawing/2014/main" id="{391F53DA-21E2-469D-9A02-D5019291274A}"/>
                </a:ext>
              </a:extLst>
            </p:cNvPr>
            <p:cNvSpPr/>
            <p:nvPr/>
          </p:nvSpPr>
          <p:spPr>
            <a:xfrm>
              <a:off x="1802344" y="3477698"/>
              <a:ext cx="1341120" cy="441224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28" name="순서도: 자기 디스크 27">
              <a:extLst>
                <a:ext uri="{FF2B5EF4-FFF2-40B4-BE49-F238E27FC236}">
                  <a16:creationId xmlns:a16="http://schemas.microsoft.com/office/drawing/2014/main" id="{0BF89107-6640-416E-BE7E-C0CE3363102A}"/>
                </a:ext>
              </a:extLst>
            </p:cNvPr>
            <p:cNvSpPr/>
            <p:nvPr/>
          </p:nvSpPr>
          <p:spPr>
            <a:xfrm>
              <a:off x="1802344" y="3170412"/>
              <a:ext cx="1341120" cy="441224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609FDC-AFAF-4D22-ABFE-CE230D30D526}"/>
              </a:ext>
            </a:extLst>
          </p:cNvPr>
          <p:cNvGrpSpPr/>
          <p:nvPr/>
        </p:nvGrpSpPr>
        <p:grpSpPr>
          <a:xfrm>
            <a:off x="2243685" y="4055876"/>
            <a:ext cx="1341120" cy="1869436"/>
            <a:chOff x="1802344" y="4740889"/>
            <a:chExt cx="1341120" cy="744389"/>
          </a:xfrm>
          <a:solidFill>
            <a:schemeClr val="bg1"/>
          </a:solidFill>
        </p:grpSpPr>
        <p:sp>
          <p:nvSpPr>
            <p:cNvPr id="27" name="순서도: 자기 디스크 26">
              <a:extLst>
                <a:ext uri="{FF2B5EF4-FFF2-40B4-BE49-F238E27FC236}">
                  <a16:creationId xmlns:a16="http://schemas.microsoft.com/office/drawing/2014/main" id="{CC13FC2F-535F-4605-867F-2A70DB8D5AAD}"/>
                </a:ext>
              </a:extLst>
            </p:cNvPr>
            <p:cNvSpPr/>
            <p:nvPr/>
          </p:nvSpPr>
          <p:spPr>
            <a:xfrm>
              <a:off x="1802344" y="5168286"/>
              <a:ext cx="1341120" cy="316992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29" name="순서도: 자기 디스크 28">
              <a:extLst>
                <a:ext uri="{FF2B5EF4-FFF2-40B4-BE49-F238E27FC236}">
                  <a16:creationId xmlns:a16="http://schemas.microsoft.com/office/drawing/2014/main" id="{F4BA5A36-E2A8-400F-9404-CAF41D0F3A0C}"/>
                </a:ext>
              </a:extLst>
            </p:cNvPr>
            <p:cNvSpPr/>
            <p:nvPr/>
          </p:nvSpPr>
          <p:spPr>
            <a:xfrm>
              <a:off x="1802344" y="4952682"/>
              <a:ext cx="1341120" cy="316992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30" name="순서도: 자기 디스크 29">
              <a:extLst>
                <a:ext uri="{FF2B5EF4-FFF2-40B4-BE49-F238E27FC236}">
                  <a16:creationId xmlns:a16="http://schemas.microsoft.com/office/drawing/2014/main" id="{72548ADB-0A50-4286-971C-72CE27F22134}"/>
                </a:ext>
              </a:extLst>
            </p:cNvPr>
            <p:cNvSpPr/>
            <p:nvPr/>
          </p:nvSpPr>
          <p:spPr>
            <a:xfrm>
              <a:off x="1802344" y="4740889"/>
              <a:ext cx="1341120" cy="316992"/>
            </a:xfrm>
            <a:prstGeom prst="flowChartMagneticDisk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FCAC443F-8A61-421F-87CA-3B009D6142DC}"/>
              </a:ext>
            </a:extLst>
          </p:cNvPr>
          <p:cNvSpPr/>
          <p:nvPr/>
        </p:nvSpPr>
        <p:spPr>
          <a:xfrm>
            <a:off x="4629864" y="5056229"/>
            <a:ext cx="1255776" cy="77307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#04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7EAB2-FBA7-4575-BF09-A5A0085FFED4}"/>
              </a:ext>
            </a:extLst>
          </p:cNvPr>
          <p:cNvSpPr txBox="1"/>
          <p:nvPr/>
        </p:nvSpPr>
        <p:spPr>
          <a:xfrm>
            <a:off x="2411222" y="1850530"/>
            <a:ext cx="1050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Base Data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(2019.01~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2020.03)</a:t>
            </a:r>
            <a:endParaRPr lang="ko-KR" altLang="en-US" sz="14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B1E73-85B8-4609-A489-8663DBE6989F}"/>
              </a:ext>
            </a:extLst>
          </p:cNvPr>
          <p:cNvSpPr txBox="1"/>
          <p:nvPr/>
        </p:nvSpPr>
        <p:spPr>
          <a:xfrm>
            <a:off x="2147849" y="2832572"/>
            <a:ext cx="153279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3175" cap="flat" cmpd="sng">
                  <a:solidFill>
                    <a:schemeClr val="tx1">
                      <a:alpha val="0"/>
                    </a:schemeClr>
                  </a:solidFill>
                  <a:round/>
                </a:ln>
                <a:solidFill>
                  <a:srgbClr val="002060"/>
                </a:solidFill>
                <a:latin typeface="+mn-ea"/>
              </a:rPr>
              <a:t>Base Data</a:t>
            </a:r>
          </a:p>
          <a:p>
            <a:pPr algn="ctr"/>
            <a:r>
              <a:rPr lang="en-US" altLang="ko-KR" sz="1400" b="1" dirty="0">
                <a:ln w="3175" cap="flat" cmpd="sng">
                  <a:solidFill>
                    <a:schemeClr val="tx1">
                      <a:alpha val="0"/>
                    </a:schemeClr>
                  </a:solidFill>
                  <a:round/>
                </a:ln>
                <a:solidFill>
                  <a:srgbClr val="002060"/>
                </a:solidFill>
                <a:latin typeface="+mn-ea"/>
              </a:rPr>
              <a:t>+</a:t>
            </a:r>
          </a:p>
          <a:p>
            <a:pPr algn="ctr"/>
            <a:r>
              <a:rPr lang="en-US" altLang="ko-KR" sz="1400" b="1" dirty="0">
                <a:ln w="3175" cap="flat" cmpd="sng">
                  <a:solidFill>
                    <a:schemeClr val="tx1">
                      <a:alpha val="0"/>
                    </a:schemeClr>
                  </a:solidFill>
                  <a:round/>
                </a:ln>
                <a:solidFill>
                  <a:srgbClr val="002060"/>
                </a:solidFill>
                <a:latin typeface="+mn-ea"/>
              </a:rPr>
              <a:t>Additional Data</a:t>
            </a:r>
          </a:p>
          <a:p>
            <a:pPr algn="ctr"/>
            <a:r>
              <a:rPr lang="en-US" altLang="ko-KR" sz="1400" b="1" dirty="0">
                <a:ln w="3175" cap="flat" cmpd="sng">
                  <a:solidFill>
                    <a:schemeClr val="tx1">
                      <a:alpha val="0"/>
                    </a:schemeClr>
                  </a:solidFill>
                  <a:round/>
                </a:ln>
                <a:solidFill>
                  <a:srgbClr val="002060"/>
                </a:solidFill>
                <a:latin typeface="+mn-ea"/>
              </a:rPr>
              <a:t>(2020.04)</a:t>
            </a:r>
            <a:endParaRPr lang="ko-KR" altLang="en-US" sz="1400" b="1" dirty="0">
              <a:ln w="3175" cap="flat" cmpd="sng">
                <a:solidFill>
                  <a:schemeClr val="tx1">
                    <a:alpha val="0"/>
                  </a:schemeClr>
                </a:solidFill>
                <a:round/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0568B1-7A26-4240-83C9-FBF33BB6AF76}"/>
              </a:ext>
            </a:extLst>
          </p:cNvPr>
          <p:cNvSpPr txBox="1"/>
          <p:nvPr/>
        </p:nvSpPr>
        <p:spPr>
          <a:xfrm>
            <a:off x="2147849" y="4512362"/>
            <a:ext cx="15327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Base Data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+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Additional Data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(2020.04,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2020.05)</a:t>
            </a:r>
            <a:endParaRPr lang="ko-KR" altLang="en-US" sz="14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DD83E95-6572-42B1-B641-E872A8A9ED56}"/>
              </a:ext>
            </a:extLst>
          </p:cNvPr>
          <p:cNvSpPr/>
          <p:nvPr/>
        </p:nvSpPr>
        <p:spPr>
          <a:xfrm>
            <a:off x="5989760" y="1992125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9AFEDFD-AECC-4525-9426-5A6DA002093A}"/>
              </a:ext>
            </a:extLst>
          </p:cNvPr>
          <p:cNvSpPr/>
          <p:nvPr/>
        </p:nvSpPr>
        <p:spPr>
          <a:xfrm>
            <a:off x="3715169" y="3065785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F163802-792C-4C22-8DC3-97F43261DF03}"/>
              </a:ext>
            </a:extLst>
          </p:cNvPr>
          <p:cNvSpPr/>
          <p:nvPr/>
        </p:nvSpPr>
        <p:spPr>
          <a:xfrm>
            <a:off x="3715169" y="4197942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D07BA3BE-93CE-4377-8D73-9312FE19C1FB}"/>
              </a:ext>
            </a:extLst>
          </p:cNvPr>
          <p:cNvSpPr/>
          <p:nvPr/>
        </p:nvSpPr>
        <p:spPr>
          <a:xfrm>
            <a:off x="3715169" y="5218433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351C4E86-0F49-4C6E-8FE7-63CC464E0866}"/>
              </a:ext>
            </a:extLst>
          </p:cNvPr>
          <p:cNvSpPr/>
          <p:nvPr/>
        </p:nvSpPr>
        <p:spPr>
          <a:xfrm>
            <a:off x="5989760" y="3065785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9DC0978-0B85-4549-B025-BECDBE281A47}"/>
              </a:ext>
            </a:extLst>
          </p:cNvPr>
          <p:cNvSpPr/>
          <p:nvPr/>
        </p:nvSpPr>
        <p:spPr>
          <a:xfrm>
            <a:off x="5989760" y="4197942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2AEB853-CD7D-47F9-BEB0-0BEA80AF3E0C}"/>
              </a:ext>
            </a:extLst>
          </p:cNvPr>
          <p:cNvSpPr/>
          <p:nvPr/>
        </p:nvSpPr>
        <p:spPr>
          <a:xfrm>
            <a:off x="5989760" y="5218433"/>
            <a:ext cx="3428706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50" name="화살표: 왼쪽 49">
            <a:extLst>
              <a:ext uri="{FF2B5EF4-FFF2-40B4-BE49-F238E27FC236}">
                <a16:creationId xmlns:a16="http://schemas.microsoft.com/office/drawing/2014/main" id="{D37D4702-342F-47EE-BD23-ABAF76F382FF}"/>
              </a:ext>
            </a:extLst>
          </p:cNvPr>
          <p:cNvSpPr/>
          <p:nvPr/>
        </p:nvSpPr>
        <p:spPr>
          <a:xfrm rot="19891788">
            <a:off x="5968193" y="4776070"/>
            <a:ext cx="815900" cy="429343"/>
          </a:xfrm>
          <a:prstGeom prst="lef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8ABCB4-6F8D-44FD-ACEB-9560BC371187}"/>
              </a:ext>
            </a:extLst>
          </p:cNvPr>
          <p:cNvSpPr txBox="1"/>
          <p:nvPr/>
        </p:nvSpPr>
        <p:spPr>
          <a:xfrm>
            <a:off x="1265987" y="1256986"/>
            <a:ext cx="3749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①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Model 1: Recurrent Model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52122FC-AAC9-47D2-8AC3-9CB8643F8A67}"/>
              </a:ext>
            </a:extLst>
          </p:cNvPr>
          <p:cNvSpPr/>
          <p:nvPr/>
        </p:nvSpPr>
        <p:spPr>
          <a:xfrm>
            <a:off x="8804618" y="1945693"/>
            <a:ext cx="472368" cy="3169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5EC3E-CC7A-4D77-95D3-3BD064057AB4}"/>
              </a:ext>
            </a:extLst>
          </p:cNvPr>
          <p:cNvSpPr txBox="1"/>
          <p:nvPr/>
        </p:nvSpPr>
        <p:spPr>
          <a:xfrm>
            <a:off x="9418426" y="189435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Evaluation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:a16="http://schemas.microsoft.com/office/drawing/2014/main" id="{468E31CA-8B37-416A-BF19-50AD03E53451}"/>
              </a:ext>
            </a:extLst>
          </p:cNvPr>
          <p:cNvSpPr/>
          <p:nvPr/>
        </p:nvSpPr>
        <p:spPr>
          <a:xfrm rot="5400000">
            <a:off x="-200741" y="3545090"/>
            <a:ext cx="3812035" cy="668662"/>
          </a:xfrm>
          <a:prstGeom prst="strip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아래 방향으로 진행</a:t>
            </a: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E7DBCEF2-F06B-45E8-B075-A49E66ECF5D8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5178156" y="392440"/>
            <a:ext cx="176222" cy="4704043"/>
          </a:xfrm>
          <a:prstGeom prst="curvedConnector3">
            <a:avLst>
              <a:gd name="adj1" fmla="val 50000"/>
            </a:avLst>
          </a:prstGeom>
          <a:ln w="254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54D54DE2-D7E7-4088-9D12-76F0DA8DB7EF}"/>
              </a:ext>
            </a:extLst>
          </p:cNvPr>
          <p:cNvCxnSpPr>
            <a:cxnSpLocks/>
            <a:stCxn id="16" idx="2"/>
            <a:endCxn id="30" idx="1"/>
          </p:cNvCxnSpPr>
          <p:nvPr/>
        </p:nvCxnSpPr>
        <p:spPr>
          <a:xfrm rot="5400000">
            <a:off x="5090190" y="1527777"/>
            <a:ext cx="352155" cy="4704043"/>
          </a:xfrm>
          <a:prstGeom prst="curvedConnector3">
            <a:avLst>
              <a:gd name="adj1" fmla="val 50000"/>
            </a:avLst>
          </a:prstGeom>
          <a:ln w="254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FC750E-9FB7-4583-BC7C-A009CDC8166B}"/>
              </a:ext>
            </a:extLst>
          </p:cNvPr>
          <p:cNvSpPr/>
          <p:nvPr/>
        </p:nvSpPr>
        <p:spPr>
          <a:xfrm>
            <a:off x="1127760" y="1151887"/>
            <a:ext cx="9936480" cy="50294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F8BE37-FFAF-458D-9C65-AC53426B2881}"/>
              </a:ext>
            </a:extLst>
          </p:cNvPr>
          <p:cNvSpPr txBox="1"/>
          <p:nvPr/>
        </p:nvSpPr>
        <p:spPr>
          <a:xfrm>
            <a:off x="1265987" y="1256986"/>
            <a:ext cx="3900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②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Model 2: Jump Over Model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</a:t>
            </a:r>
            <a:r>
              <a:rPr lang="en-US" altLang="ko-KR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150502DD-004B-47C8-9ADD-5EF7ABB4EA0F}"/>
              </a:ext>
            </a:extLst>
          </p:cNvPr>
          <p:cNvSpPr/>
          <p:nvPr/>
        </p:nvSpPr>
        <p:spPr>
          <a:xfrm>
            <a:off x="2338792" y="2094825"/>
            <a:ext cx="1341120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(2019.01 ~ 2020.01)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5C584FE-8DCF-409A-A359-2652A5365372}"/>
              </a:ext>
            </a:extLst>
          </p:cNvPr>
          <p:cNvSpPr/>
          <p:nvPr/>
        </p:nvSpPr>
        <p:spPr>
          <a:xfrm>
            <a:off x="4727400" y="2094826"/>
            <a:ext cx="1255776" cy="3412476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C00AE79-8438-4EF9-ADBC-5B4CD950E2A1}"/>
              </a:ext>
            </a:extLst>
          </p:cNvPr>
          <p:cNvSpPr/>
          <p:nvPr/>
        </p:nvSpPr>
        <p:spPr>
          <a:xfrm>
            <a:off x="6946880" y="4129014"/>
            <a:ext cx="1706356" cy="1084198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Final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(2020.07)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4" name="순서도: 다중 문서 13">
            <a:extLst>
              <a:ext uri="{FF2B5EF4-FFF2-40B4-BE49-F238E27FC236}">
                <a16:creationId xmlns:a16="http://schemas.microsoft.com/office/drawing/2014/main" id="{9A7708CF-F111-4DA5-8974-6752474AE2BF}"/>
              </a:ext>
            </a:extLst>
          </p:cNvPr>
          <p:cNvSpPr/>
          <p:nvPr/>
        </p:nvSpPr>
        <p:spPr>
          <a:xfrm>
            <a:off x="7007316" y="2026526"/>
            <a:ext cx="1645920" cy="1320973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(2020.04)</a:t>
            </a:r>
          </a:p>
        </p:txBody>
      </p:sp>
      <p:sp>
        <p:nvSpPr>
          <p:cNvPr id="39" name="순서도: 자기 디스크 38">
            <a:extLst>
              <a:ext uri="{FF2B5EF4-FFF2-40B4-BE49-F238E27FC236}">
                <a16:creationId xmlns:a16="http://schemas.microsoft.com/office/drawing/2014/main" id="{80A6AED2-80E2-43A4-9C09-F207ED9D8F36}"/>
              </a:ext>
            </a:extLst>
          </p:cNvPr>
          <p:cNvSpPr/>
          <p:nvPr/>
        </p:nvSpPr>
        <p:spPr>
          <a:xfrm>
            <a:off x="2338792" y="3976098"/>
            <a:ext cx="1341120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(2019.04 ~ 2020.04)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469470F-B237-473B-B764-CF71BF4484EA}"/>
              </a:ext>
            </a:extLst>
          </p:cNvPr>
          <p:cNvSpPr/>
          <p:nvPr/>
        </p:nvSpPr>
        <p:spPr>
          <a:xfrm>
            <a:off x="8838212" y="2621979"/>
            <a:ext cx="472368" cy="3169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D6DB2-E942-4249-A80A-A6E6AA1187F4}"/>
              </a:ext>
            </a:extLst>
          </p:cNvPr>
          <p:cNvSpPr txBox="1"/>
          <p:nvPr/>
        </p:nvSpPr>
        <p:spPr>
          <a:xfrm>
            <a:off x="9477264" y="257064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Evaluation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C086892-7D6C-48EB-9749-6E8AF8A9C291}"/>
              </a:ext>
            </a:extLst>
          </p:cNvPr>
          <p:cNvSpPr/>
          <p:nvPr/>
        </p:nvSpPr>
        <p:spPr>
          <a:xfrm>
            <a:off x="3812705" y="2560794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FBD4ED9-862F-44B0-B23E-39FA28D3A4CA}"/>
              </a:ext>
            </a:extLst>
          </p:cNvPr>
          <p:cNvSpPr/>
          <p:nvPr/>
        </p:nvSpPr>
        <p:spPr>
          <a:xfrm>
            <a:off x="6087296" y="2560794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C0C4D25-CF53-4484-8357-624E1BA506E2}"/>
              </a:ext>
            </a:extLst>
          </p:cNvPr>
          <p:cNvSpPr/>
          <p:nvPr/>
        </p:nvSpPr>
        <p:spPr>
          <a:xfrm>
            <a:off x="3812705" y="4371768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F94A32C-1093-4649-801C-204F3031C28C}"/>
              </a:ext>
            </a:extLst>
          </p:cNvPr>
          <p:cNvSpPr/>
          <p:nvPr/>
        </p:nvSpPr>
        <p:spPr>
          <a:xfrm>
            <a:off x="6087296" y="4371768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49" name="화살표: 줄무늬가 있는 오른쪽 48">
            <a:extLst>
              <a:ext uri="{FF2B5EF4-FFF2-40B4-BE49-F238E27FC236}">
                <a16:creationId xmlns:a16="http://schemas.microsoft.com/office/drawing/2014/main" id="{3AA7E52B-3768-428D-821B-E2A779A7616E}"/>
              </a:ext>
            </a:extLst>
          </p:cNvPr>
          <p:cNvSpPr/>
          <p:nvPr/>
        </p:nvSpPr>
        <p:spPr>
          <a:xfrm rot="5400000">
            <a:off x="-200741" y="3545090"/>
            <a:ext cx="3812035" cy="668662"/>
          </a:xfrm>
          <a:prstGeom prst="strip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아래 방향으로 진행</a:t>
            </a:r>
          </a:p>
        </p:txBody>
      </p:sp>
    </p:spTree>
    <p:extLst>
      <p:ext uri="{BB962C8B-B14F-4D97-AF65-F5344CB8AC3E}">
        <p14:creationId xmlns:p14="http://schemas.microsoft.com/office/powerpoint/2010/main" val="38448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1ABB76-760E-4B59-BBB9-AF2AE4D89337}"/>
              </a:ext>
            </a:extLst>
          </p:cNvPr>
          <p:cNvSpPr/>
          <p:nvPr/>
        </p:nvSpPr>
        <p:spPr>
          <a:xfrm>
            <a:off x="1127760" y="1151887"/>
            <a:ext cx="9936480" cy="50294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765B14-9A4A-40C4-BE70-91BA53432043}"/>
              </a:ext>
            </a:extLst>
          </p:cNvPr>
          <p:cNvSpPr txBox="1"/>
          <p:nvPr/>
        </p:nvSpPr>
        <p:spPr>
          <a:xfrm>
            <a:off x="1265987" y="1256986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③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Model 3: General Model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</a:t>
            </a:r>
            <a:r>
              <a:rPr lang="en-US" altLang="ko-KR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150502DD-004B-47C8-9ADD-5EF7ABB4EA0F}"/>
              </a:ext>
            </a:extLst>
          </p:cNvPr>
          <p:cNvSpPr/>
          <p:nvPr/>
        </p:nvSpPr>
        <p:spPr>
          <a:xfrm>
            <a:off x="2459688" y="2238998"/>
            <a:ext cx="1341120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(2019.01 ~ 2020.03)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5C584FE-8DCF-409A-A359-2652A5365372}"/>
              </a:ext>
            </a:extLst>
          </p:cNvPr>
          <p:cNvSpPr/>
          <p:nvPr/>
        </p:nvSpPr>
        <p:spPr>
          <a:xfrm>
            <a:off x="4848296" y="2238998"/>
            <a:ext cx="1255776" cy="1334174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C00AE79-8438-4EF9-ADBC-5B4CD950E2A1}"/>
              </a:ext>
            </a:extLst>
          </p:cNvPr>
          <p:cNvSpPr/>
          <p:nvPr/>
        </p:nvSpPr>
        <p:spPr>
          <a:xfrm>
            <a:off x="7151560" y="4128544"/>
            <a:ext cx="1622572" cy="1084198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Final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(2020.04)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4" name="순서도: 다중 문서 13">
            <a:extLst>
              <a:ext uri="{FF2B5EF4-FFF2-40B4-BE49-F238E27FC236}">
                <a16:creationId xmlns:a16="http://schemas.microsoft.com/office/drawing/2014/main" id="{9A7708CF-F111-4DA5-8974-6752474AE2BF}"/>
              </a:ext>
            </a:extLst>
          </p:cNvPr>
          <p:cNvSpPr/>
          <p:nvPr/>
        </p:nvSpPr>
        <p:spPr>
          <a:xfrm>
            <a:off x="7128212" y="2387299"/>
            <a:ext cx="1645920" cy="909669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Output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(2020.04)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469470F-B237-473B-B764-CF71BF4484EA}"/>
              </a:ext>
            </a:extLst>
          </p:cNvPr>
          <p:cNvSpPr/>
          <p:nvPr/>
        </p:nvSpPr>
        <p:spPr>
          <a:xfrm>
            <a:off x="8959108" y="2740989"/>
            <a:ext cx="472368" cy="3169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D6DB2-E942-4249-A80A-A6E6AA1187F4}"/>
              </a:ext>
            </a:extLst>
          </p:cNvPr>
          <p:cNvSpPr txBox="1"/>
          <p:nvPr/>
        </p:nvSpPr>
        <p:spPr>
          <a:xfrm>
            <a:off x="9572032" y="27148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Evaluation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2EA824B0-3C5C-4620-AB5E-EF17807CE973}"/>
              </a:ext>
            </a:extLst>
          </p:cNvPr>
          <p:cNvSpPr/>
          <p:nvPr/>
        </p:nvSpPr>
        <p:spPr>
          <a:xfrm>
            <a:off x="4848296" y="4003556"/>
            <a:ext cx="1255776" cy="1334174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#02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3" name="순서도: 자기 디스크 22">
            <a:extLst>
              <a:ext uri="{FF2B5EF4-FFF2-40B4-BE49-F238E27FC236}">
                <a16:creationId xmlns:a16="http://schemas.microsoft.com/office/drawing/2014/main" id="{E8DEF1B2-20F1-41E0-B961-FB5048CEB75F}"/>
              </a:ext>
            </a:extLst>
          </p:cNvPr>
          <p:cNvSpPr/>
          <p:nvPr/>
        </p:nvSpPr>
        <p:spPr>
          <a:xfrm>
            <a:off x="2459688" y="3958859"/>
            <a:ext cx="1341120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(2019.01 ~ 2020.04)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B227586-AF47-4816-B327-5C57C506453B}"/>
              </a:ext>
            </a:extLst>
          </p:cNvPr>
          <p:cNvSpPr/>
          <p:nvPr/>
        </p:nvSpPr>
        <p:spPr>
          <a:xfrm>
            <a:off x="3933601" y="2663718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5CAFD85-ED55-47D5-993F-4CCBCBF9D176}"/>
              </a:ext>
            </a:extLst>
          </p:cNvPr>
          <p:cNvSpPr/>
          <p:nvPr/>
        </p:nvSpPr>
        <p:spPr>
          <a:xfrm>
            <a:off x="6208192" y="2663718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05B92F0-49F1-48B4-9518-28A8774D88AE}"/>
              </a:ext>
            </a:extLst>
          </p:cNvPr>
          <p:cNvSpPr/>
          <p:nvPr/>
        </p:nvSpPr>
        <p:spPr>
          <a:xfrm>
            <a:off x="3933601" y="4410339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train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69F201A-34B2-4308-B0E4-90E3FB425C22}"/>
              </a:ext>
            </a:extLst>
          </p:cNvPr>
          <p:cNvSpPr/>
          <p:nvPr/>
        </p:nvSpPr>
        <p:spPr>
          <a:xfrm>
            <a:off x="6208192" y="4410339"/>
            <a:ext cx="815900" cy="48768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predict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31" name="화살표: 줄무늬가 있는 오른쪽 30">
            <a:extLst>
              <a:ext uri="{FF2B5EF4-FFF2-40B4-BE49-F238E27FC236}">
                <a16:creationId xmlns:a16="http://schemas.microsoft.com/office/drawing/2014/main" id="{3296A13B-66C1-4E91-AEA5-281E6F16D8F8}"/>
              </a:ext>
            </a:extLst>
          </p:cNvPr>
          <p:cNvSpPr/>
          <p:nvPr/>
        </p:nvSpPr>
        <p:spPr>
          <a:xfrm rot="5400000">
            <a:off x="-200741" y="3545090"/>
            <a:ext cx="3812035" cy="668662"/>
          </a:xfrm>
          <a:prstGeom prst="strip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아래 방향으로 진행</a:t>
            </a:r>
          </a:p>
        </p:txBody>
      </p:sp>
    </p:spTree>
    <p:extLst>
      <p:ext uri="{BB962C8B-B14F-4D97-AF65-F5344CB8AC3E}">
        <p14:creationId xmlns:p14="http://schemas.microsoft.com/office/powerpoint/2010/main" val="75501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93B938D3-018F-4522-A202-9DCE8DD39E53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사용 알고리즘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LGBM, GBM, LR, RF, DNN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Hyper Parameters: Defaults</a:t>
            </a:r>
          </a:p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분석 결과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16D3D2-1436-4DEB-BDB2-059F3821B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558419"/>
              </p:ext>
            </p:extLst>
          </p:nvPr>
        </p:nvGraphicFramePr>
        <p:xfrm>
          <a:off x="1450848" y="3608040"/>
          <a:ext cx="9190744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686">
                  <a:extLst>
                    <a:ext uri="{9D8B030D-6E8A-4147-A177-3AD203B41FA5}">
                      <a16:colId xmlns:a16="http://schemas.microsoft.com/office/drawing/2014/main" val="3428504984"/>
                    </a:ext>
                  </a:extLst>
                </a:gridCol>
                <a:gridCol w="3883658">
                  <a:extLst>
                    <a:ext uri="{9D8B030D-6E8A-4147-A177-3AD203B41FA5}">
                      <a16:colId xmlns:a16="http://schemas.microsoft.com/office/drawing/2014/main" val="7555915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141781611"/>
                    </a:ext>
                  </a:extLst>
                </a:gridCol>
                <a:gridCol w="1656088">
                  <a:extLst>
                    <a:ext uri="{9D8B030D-6E8A-4147-A177-3AD203B41FA5}">
                      <a16:colId xmlns:a16="http://schemas.microsoft.com/office/drawing/2014/main" val="296500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스코어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4094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 3;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General Model</a:t>
                      </a:r>
                      <a:endParaRPr lang="ko-KR" altLang="en-US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LGBM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3.97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9981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Gradient Boosting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13.2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115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Linear Regression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13.5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084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Random Forest Regression</a:t>
                      </a:r>
                      <a:endParaRPr lang="ko-KR" altLang="en-US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1.63</a:t>
                      </a:r>
                      <a:endParaRPr lang="ko-KR" altLang="en-US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80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DNN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매우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2.05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19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7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#5 MODELING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93B938D3-018F-4522-A202-9DCE8DD39E53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최종 분석 모델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E0DCF9-7F7E-4962-A6BF-772FF2515301}"/>
              </a:ext>
            </a:extLst>
          </p:cNvPr>
          <p:cNvSpPr/>
          <p:nvPr/>
        </p:nvSpPr>
        <p:spPr>
          <a:xfrm>
            <a:off x="1127760" y="1881178"/>
            <a:ext cx="9936480" cy="43001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자기 디스크 25">
            <a:extLst>
              <a:ext uri="{FF2B5EF4-FFF2-40B4-BE49-F238E27FC236}">
                <a16:creationId xmlns:a16="http://schemas.microsoft.com/office/drawing/2014/main" id="{59398031-E3A2-41F3-BD2E-F83EF1351BDA}"/>
              </a:ext>
            </a:extLst>
          </p:cNvPr>
          <p:cNvSpPr/>
          <p:nvPr/>
        </p:nvSpPr>
        <p:spPr>
          <a:xfrm>
            <a:off x="1591738" y="2142769"/>
            <a:ext cx="1311680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 #01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(2019.01 ~ 2020.04)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82863-4239-4840-A583-B52DF598D12D}"/>
              </a:ext>
            </a:extLst>
          </p:cNvPr>
          <p:cNvSpPr txBox="1"/>
          <p:nvPr/>
        </p:nvSpPr>
        <p:spPr>
          <a:xfrm>
            <a:off x="5000265" y="3535838"/>
            <a:ext cx="2048959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사용처 정보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광역시도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사용처 정보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400" b="1" spc="-150" dirty="0" err="1">
                <a:solidFill>
                  <a:srgbClr val="002060"/>
                </a:solidFill>
                <a:latin typeface="+mn-ea"/>
              </a:rPr>
              <a:t>시군구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업종 정보</a:t>
            </a:r>
            <a:endParaRPr lang="en-US" altLang="ko-KR" sz="1400" b="1" spc="-150" dirty="0">
              <a:solidFill>
                <a:srgbClr val="00206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시점 정보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년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시점 정보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월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관내</a:t>
            </a:r>
            <a:r>
              <a:rPr lang="en-US" altLang="ko-KR" sz="1400" b="1" spc="-150" dirty="0">
                <a:solidFill>
                  <a:srgbClr val="002060"/>
                </a:solidFill>
                <a:latin typeface="+mn-ea"/>
              </a:rPr>
              <a:t>/</a:t>
            </a:r>
            <a:r>
              <a:rPr lang="ko-KR" altLang="en-US" sz="1400" b="1" spc="-150" dirty="0">
                <a:solidFill>
                  <a:srgbClr val="002060"/>
                </a:solidFill>
                <a:latin typeface="+mn-ea"/>
              </a:rPr>
              <a:t>관외 매출 여부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65CAF8-9015-4046-A791-C2826F86B1E6}"/>
              </a:ext>
            </a:extLst>
          </p:cNvPr>
          <p:cNvGrpSpPr/>
          <p:nvPr/>
        </p:nvGrpSpPr>
        <p:grpSpPr>
          <a:xfrm>
            <a:off x="3069938" y="2464196"/>
            <a:ext cx="1706593" cy="658284"/>
            <a:chOff x="1842049" y="3758217"/>
            <a:chExt cx="1706593" cy="658284"/>
          </a:xfrm>
        </p:grpSpPr>
        <p:sp>
          <p:nvSpPr>
            <p:cNvPr id="34" name="화살표: 위쪽 33">
              <a:extLst>
                <a:ext uri="{FF2B5EF4-FFF2-40B4-BE49-F238E27FC236}">
                  <a16:creationId xmlns:a16="http://schemas.microsoft.com/office/drawing/2014/main" id="{3BD3D0E7-CFFD-4A66-AC9C-EEB27D6CB070}"/>
                </a:ext>
              </a:extLst>
            </p:cNvPr>
            <p:cNvSpPr/>
            <p:nvPr/>
          </p:nvSpPr>
          <p:spPr>
            <a:xfrm rot="5400000">
              <a:off x="2366204" y="3234062"/>
              <a:ext cx="658284" cy="1706593"/>
            </a:xfrm>
            <a:prstGeom prst="upArrow">
              <a:avLst>
                <a:gd name="adj1" fmla="val 68898"/>
                <a:gd name="adj2" fmla="val 47027"/>
              </a:avLst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spc="-15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05BE56-67F8-4C1B-A0EE-BF56D18D3D11}"/>
                </a:ext>
              </a:extLst>
            </p:cNvPr>
            <p:cNvSpPr txBox="1"/>
            <p:nvPr/>
          </p:nvSpPr>
          <p:spPr>
            <a:xfrm>
              <a:off x="1984131" y="3935890"/>
              <a:ext cx="1381917" cy="307777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latin typeface="+mn-ea"/>
                </a:rPr>
                <a:t>Preprocessing</a:t>
              </a:r>
            </a:p>
          </p:txBody>
        </p:sp>
      </p:grpSp>
      <p:sp>
        <p:nvSpPr>
          <p:cNvPr id="36" name="순서도: 자기 디스크 35">
            <a:extLst>
              <a:ext uri="{FF2B5EF4-FFF2-40B4-BE49-F238E27FC236}">
                <a16:creationId xmlns:a16="http://schemas.microsoft.com/office/drawing/2014/main" id="{39F25E90-B2AD-46EF-94C4-90E763D2470F}"/>
              </a:ext>
            </a:extLst>
          </p:cNvPr>
          <p:cNvSpPr/>
          <p:nvPr/>
        </p:nvSpPr>
        <p:spPr>
          <a:xfrm>
            <a:off x="4937896" y="2142769"/>
            <a:ext cx="2111328" cy="1320973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 #02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(2019.01 ~ 2020.04)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084193-20AD-4F08-BE68-02ED8EA72EFC}"/>
              </a:ext>
            </a:extLst>
          </p:cNvPr>
          <p:cNvSpPr/>
          <p:nvPr/>
        </p:nvSpPr>
        <p:spPr>
          <a:xfrm>
            <a:off x="8826864" y="2229487"/>
            <a:ext cx="1524000" cy="132097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Model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(Random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Forest</a:t>
            </a:r>
          </a:p>
          <a:p>
            <a:pPr algn="ctr"/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Regression)</a:t>
            </a:r>
            <a:endParaRPr lang="ko-KR" altLang="en-US" sz="1400" b="1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3CA6C58-E178-4E02-95C2-A76FFC97B934}"/>
              </a:ext>
            </a:extLst>
          </p:cNvPr>
          <p:cNvGrpSpPr/>
          <p:nvPr/>
        </p:nvGrpSpPr>
        <p:grpSpPr>
          <a:xfrm>
            <a:off x="7318773" y="2348420"/>
            <a:ext cx="1237719" cy="909669"/>
            <a:chOff x="3919497" y="2284607"/>
            <a:chExt cx="1237719" cy="909669"/>
          </a:xfrm>
        </p:grpSpPr>
        <p:sp>
          <p:nvSpPr>
            <p:cNvPr id="37" name="화살표: 위쪽 36">
              <a:extLst>
                <a:ext uri="{FF2B5EF4-FFF2-40B4-BE49-F238E27FC236}">
                  <a16:creationId xmlns:a16="http://schemas.microsoft.com/office/drawing/2014/main" id="{679F66F3-15E5-42D3-A62C-FDDA359F4313}"/>
                </a:ext>
              </a:extLst>
            </p:cNvPr>
            <p:cNvSpPr/>
            <p:nvPr/>
          </p:nvSpPr>
          <p:spPr>
            <a:xfrm rot="5400000">
              <a:off x="4083522" y="2120582"/>
              <a:ext cx="909669" cy="1237719"/>
            </a:xfrm>
            <a:prstGeom prst="upArrow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spc="-15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CDD497-1F2F-411B-BCD1-FFC71184391E}"/>
                </a:ext>
              </a:extLst>
            </p:cNvPr>
            <p:cNvSpPr txBox="1"/>
            <p:nvPr/>
          </p:nvSpPr>
          <p:spPr>
            <a:xfrm>
              <a:off x="4151204" y="2582197"/>
              <a:ext cx="601062" cy="307777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2060"/>
                  </a:solidFill>
                  <a:latin typeface="+mn-ea"/>
                </a:rPr>
                <a:t>Train</a:t>
              </a:r>
              <a:endParaRPr lang="ko-KR" altLang="en-US" sz="1400" b="1" dirty="0"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40" name="순서도: 문서 39">
            <a:extLst>
              <a:ext uri="{FF2B5EF4-FFF2-40B4-BE49-F238E27FC236}">
                <a16:creationId xmlns:a16="http://schemas.microsoft.com/office/drawing/2014/main" id="{25C356BB-F141-43DF-99A6-41576C3D021C}"/>
              </a:ext>
            </a:extLst>
          </p:cNvPr>
          <p:cNvSpPr/>
          <p:nvPr/>
        </p:nvSpPr>
        <p:spPr>
          <a:xfrm>
            <a:off x="8765111" y="4888074"/>
            <a:ext cx="1620570" cy="943274"/>
          </a:xfrm>
          <a:prstGeom prst="flowChartDocumen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Final Output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(2020.07)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F7D0CA-C3F3-4125-9386-83D658765F72}"/>
              </a:ext>
            </a:extLst>
          </p:cNvPr>
          <p:cNvGrpSpPr/>
          <p:nvPr/>
        </p:nvGrpSpPr>
        <p:grpSpPr>
          <a:xfrm>
            <a:off x="9134028" y="3663150"/>
            <a:ext cx="909669" cy="1130370"/>
            <a:chOff x="7304471" y="2198640"/>
            <a:chExt cx="909669" cy="1130370"/>
          </a:xfrm>
        </p:grpSpPr>
        <p:sp>
          <p:nvSpPr>
            <p:cNvPr id="41" name="화살표: 위쪽 40">
              <a:extLst>
                <a:ext uri="{FF2B5EF4-FFF2-40B4-BE49-F238E27FC236}">
                  <a16:creationId xmlns:a16="http://schemas.microsoft.com/office/drawing/2014/main" id="{25259CB1-254E-4DD9-84A0-A390423485FC}"/>
                </a:ext>
              </a:extLst>
            </p:cNvPr>
            <p:cNvSpPr/>
            <p:nvPr/>
          </p:nvSpPr>
          <p:spPr>
            <a:xfrm rot="10800000">
              <a:off x="7304471" y="2198640"/>
              <a:ext cx="909669" cy="1130370"/>
            </a:xfrm>
            <a:prstGeom prst="upArrow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spc="-150" dirty="0"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7775D5-FBF6-409B-84EA-1D9FB66500B7}"/>
                </a:ext>
              </a:extLst>
            </p:cNvPr>
            <p:cNvSpPr txBox="1"/>
            <p:nvPr/>
          </p:nvSpPr>
          <p:spPr>
            <a:xfrm>
              <a:off x="7354193" y="2582197"/>
              <a:ext cx="783292" cy="307777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latin typeface="+mn-ea"/>
                </a:rPr>
                <a:t>Predict</a:t>
              </a:r>
              <a:endParaRPr lang="ko-KR" altLang="en-US" sz="1400" b="1" dirty="0"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D43CB1-41F5-44A7-A14A-9621707F191A}"/>
              </a:ext>
            </a:extLst>
          </p:cNvPr>
          <p:cNvSpPr txBox="1"/>
          <p:nvPr/>
        </p:nvSpPr>
        <p:spPr>
          <a:xfrm>
            <a:off x="3006344" y="3048024"/>
            <a:ext cx="1894878" cy="116955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Null Data</a:t>
            </a:r>
          </a:p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    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Missing Value</a:t>
            </a:r>
          </a:p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     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Feature Creation</a:t>
            </a:r>
            <a:endParaRPr lang="ko-KR" altLang="en-US" sz="14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A438A68E-A0DE-4836-B369-9082DB5FE0D5}"/>
              </a:ext>
            </a:extLst>
          </p:cNvPr>
          <p:cNvSpPr/>
          <p:nvPr/>
        </p:nvSpPr>
        <p:spPr>
          <a:xfrm>
            <a:off x="7342629" y="3762740"/>
            <a:ext cx="1311680" cy="909669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Data #03</a:t>
            </a: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(2019.07)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50BC7446-7176-4BDB-ABFC-C94D035D5FF7}"/>
              </a:ext>
            </a:extLst>
          </p:cNvPr>
          <p:cNvSpPr/>
          <p:nvPr/>
        </p:nvSpPr>
        <p:spPr>
          <a:xfrm>
            <a:off x="8791322" y="4046707"/>
            <a:ext cx="307165" cy="307777"/>
          </a:xfrm>
          <a:prstGeom prst="right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9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44850" y="3149606"/>
            <a:ext cx="5604775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</a:p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66E83C-DBFA-5445-A4B6-E569660A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6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D84F3C-128A-448D-8B18-C1D354BAC08B}"/>
              </a:ext>
            </a:extLst>
          </p:cNvPr>
          <p:cNvGrpSpPr/>
          <p:nvPr/>
        </p:nvGrpSpPr>
        <p:grpSpPr>
          <a:xfrm>
            <a:off x="2526351" y="1913021"/>
            <a:ext cx="7612381" cy="504699"/>
            <a:chOff x="2526351" y="1913021"/>
            <a:chExt cx="7612381" cy="504699"/>
          </a:xfrm>
        </p:grpSpPr>
        <p:sp>
          <p:nvSpPr>
            <p:cNvPr id="5" name="Object 4"/>
            <p:cNvSpPr/>
            <p:nvPr/>
          </p:nvSpPr>
          <p:spPr>
            <a:xfrm>
              <a:off x="2907256" y="1941589"/>
              <a:ext cx="476131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2526351" y="1913021"/>
              <a:ext cx="1237940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417A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1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3573839" y="2061098"/>
              <a:ext cx="6564893" cy="2085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20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#1 BUSINESS UNDERSTANDING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F913A4-83DF-4382-9F2B-154D22E5EBDA}"/>
              </a:ext>
            </a:extLst>
          </p:cNvPr>
          <p:cNvGrpSpPr/>
          <p:nvPr/>
        </p:nvGrpSpPr>
        <p:grpSpPr>
          <a:xfrm>
            <a:off x="2526351" y="2641758"/>
            <a:ext cx="7612381" cy="504699"/>
            <a:chOff x="2526351" y="2674830"/>
            <a:chExt cx="7612381" cy="504699"/>
          </a:xfrm>
        </p:grpSpPr>
        <p:sp>
          <p:nvSpPr>
            <p:cNvPr id="8" name="Object 7"/>
            <p:cNvSpPr/>
            <p:nvPr/>
          </p:nvSpPr>
          <p:spPr>
            <a:xfrm>
              <a:off x="2907256" y="2703398"/>
              <a:ext cx="476131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9" name="Object 8"/>
            <p:cNvSpPr/>
            <p:nvPr/>
          </p:nvSpPr>
          <p:spPr>
            <a:xfrm>
              <a:off x="2526351" y="2674830"/>
              <a:ext cx="1237940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417A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2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3573839" y="2822907"/>
              <a:ext cx="6564893" cy="2085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20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#2 DATA UNDERSTANDING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B568B4-1F61-4722-B7F9-7CBBEC6A2737}"/>
              </a:ext>
            </a:extLst>
          </p:cNvPr>
          <p:cNvGrpSpPr/>
          <p:nvPr/>
        </p:nvGrpSpPr>
        <p:grpSpPr>
          <a:xfrm>
            <a:off x="2526351" y="3370495"/>
            <a:ext cx="7612381" cy="504699"/>
            <a:chOff x="2526351" y="3436640"/>
            <a:chExt cx="7612381" cy="504699"/>
          </a:xfrm>
        </p:grpSpPr>
        <p:sp>
          <p:nvSpPr>
            <p:cNvPr id="11" name="Object 10"/>
            <p:cNvSpPr/>
            <p:nvPr/>
          </p:nvSpPr>
          <p:spPr>
            <a:xfrm>
              <a:off x="2907256" y="3465208"/>
              <a:ext cx="476131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12" name="Object 11"/>
            <p:cNvSpPr/>
            <p:nvPr/>
          </p:nvSpPr>
          <p:spPr>
            <a:xfrm>
              <a:off x="2526351" y="3436640"/>
              <a:ext cx="1237940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417A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3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  <p:sp>
          <p:nvSpPr>
            <p:cNvPr id="13" name="Object 12"/>
            <p:cNvSpPr/>
            <p:nvPr/>
          </p:nvSpPr>
          <p:spPr>
            <a:xfrm>
              <a:off x="3573839" y="3584717"/>
              <a:ext cx="6564893" cy="2085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20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#3 PREPROCESSING &amp; EDA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62FEFA-72AE-4AA3-AA39-0F3D13B540F3}"/>
              </a:ext>
            </a:extLst>
          </p:cNvPr>
          <p:cNvGrpSpPr/>
          <p:nvPr/>
        </p:nvGrpSpPr>
        <p:grpSpPr>
          <a:xfrm>
            <a:off x="2526351" y="4099232"/>
            <a:ext cx="7612381" cy="504699"/>
            <a:chOff x="2526351" y="3436640"/>
            <a:chExt cx="7612381" cy="504699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398A8E6F-2C83-475C-A000-577BA304FEB3}"/>
                </a:ext>
              </a:extLst>
            </p:cNvPr>
            <p:cNvSpPr/>
            <p:nvPr/>
          </p:nvSpPr>
          <p:spPr>
            <a:xfrm>
              <a:off x="2907256" y="3465208"/>
              <a:ext cx="476131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62D77E8C-051B-4F87-829F-B5A5E937AC6E}"/>
                </a:ext>
              </a:extLst>
            </p:cNvPr>
            <p:cNvSpPr/>
            <p:nvPr/>
          </p:nvSpPr>
          <p:spPr>
            <a:xfrm>
              <a:off x="2526351" y="3436640"/>
              <a:ext cx="1237940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ontserrat" panose="020B0600000101010101" charset="0"/>
                </a:rPr>
                <a:t>4</a:t>
              </a:r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1CD594EF-11CD-43A4-934F-28FD108DD3DA}"/>
                </a:ext>
              </a:extLst>
            </p:cNvPr>
            <p:cNvSpPr/>
            <p:nvPr/>
          </p:nvSpPr>
          <p:spPr>
            <a:xfrm>
              <a:off x="3573839" y="3584717"/>
              <a:ext cx="6564893" cy="2085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20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#4 FEATURE ENGINEERING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562AE5-4919-4C78-A56D-DE43FE8746CD}"/>
              </a:ext>
            </a:extLst>
          </p:cNvPr>
          <p:cNvGrpSpPr/>
          <p:nvPr/>
        </p:nvGrpSpPr>
        <p:grpSpPr>
          <a:xfrm>
            <a:off x="2526351" y="4827968"/>
            <a:ext cx="7612381" cy="504699"/>
            <a:chOff x="2526351" y="3436640"/>
            <a:chExt cx="7612381" cy="504699"/>
          </a:xfrm>
        </p:grpSpPr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E1585481-A968-4E42-AED7-2F96D4391302}"/>
                </a:ext>
              </a:extLst>
            </p:cNvPr>
            <p:cNvSpPr/>
            <p:nvPr/>
          </p:nvSpPr>
          <p:spPr>
            <a:xfrm>
              <a:off x="2907256" y="3465208"/>
              <a:ext cx="476131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7C718DAB-6FC3-4CB2-8615-18C59A543FF4}"/>
                </a:ext>
              </a:extLst>
            </p:cNvPr>
            <p:cNvSpPr/>
            <p:nvPr/>
          </p:nvSpPr>
          <p:spPr>
            <a:xfrm>
              <a:off x="2526351" y="3436640"/>
              <a:ext cx="1237940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ontserrat" panose="020B0600000101010101" charset="0"/>
                </a:rPr>
                <a:t>5</a:t>
              </a:r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2D45AD00-4D89-4FB5-BEEB-8EB6A6A8C9E9}"/>
                </a:ext>
              </a:extLst>
            </p:cNvPr>
            <p:cNvSpPr/>
            <p:nvPr/>
          </p:nvSpPr>
          <p:spPr>
            <a:xfrm>
              <a:off x="3573839" y="3584717"/>
              <a:ext cx="6564893" cy="20854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2000" b="1" kern="0" spc="13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#5 MODELING</a:t>
              </a:r>
              <a:endPara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ontserrat" panose="020B0600000101010101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83583" y="1344994"/>
            <a:ext cx="7100376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Montserrat" pitchFamily="34" charset="-120"/>
              </a:rPr>
              <a:t>분석 목표</a:t>
            </a: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Montserrat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카드사가 제공하는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지역별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업종별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카드 사용 총액 데이터를 활용하여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포스트 코로나 시점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월간 카드 사용 총액을 예측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제공 데이터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Trainable Period: 2019.01 ~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2020.03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(2020.04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는 추가 제공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Target Period: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2020.07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평가 기준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RMSLE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(Root Mean Square Logarithmic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제주 지역에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배 가중치 부여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기타 규칙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외부데이터는 법적인 제약이 없는 경우에 사용 가능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크롤링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 코드 제출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2020.04.30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</a:rPr>
              <a:t>데이터까지만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 사용 가능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 BUSINESS UNDERSTANDING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BFC80F3-3AD9-4492-94C3-D336B073FCB2}"/>
              </a:ext>
            </a:extLst>
          </p:cNvPr>
          <p:cNvSpPr/>
          <p:nvPr/>
        </p:nvSpPr>
        <p:spPr>
          <a:xfrm>
            <a:off x="3983050" y="4658291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D28257-78EA-4A51-B52F-2109592D7DC4}"/>
              </a:ext>
            </a:extLst>
          </p:cNvPr>
          <p:cNvSpPr/>
          <p:nvPr/>
        </p:nvSpPr>
        <p:spPr>
          <a:xfrm>
            <a:off x="4692071" y="5883275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24D55-A07D-497B-96C3-110749051CA7}"/>
              </a:ext>
            </a:extLst>
          </p:cNvPr>
          <p:cNvSpPr txBox="1"/>
          <p:nvPr/>
        </p:nvSpPr>
        <p:spPr>
          <a:xfrm>
            <a:off x="8549326" y="4203638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</a:rPr>
              <a:t>제주 지역의 변화</a:t>
            </a:r>
            <a:r>
              <a:rPr lang="ko-KR" altLang="en-US" sz="2000" b="1" dirty="0">
                <a:solidFill>
                  <a:schemeClr val="bg1"/>
                </a:solidFill>
              </a:rPr>
              <a:t>에 집중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BD7701-A379-41B8-B0E4-1018A40F9CF2}"/>
              </a:ext>
            </a:extLst>
          </p:cNvPr>
          <p:cNvSpPr txBox="1"/>
          <p:nvPr/>
        </p:nvSpPr>
        <p:spPr>
          <a:xfrm>
            <a:off x="8549326" y="5439083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</a:rPr>
              <a:t>내부 데이터</a:t>
            </a:r>
            <a:r>
              <a:rPr lang="ko-KR" altLang="en-US" sz="2000" b="1" dirty="0">
                <a:solidFill>
                  <a:schemeClr val="bg1"/>
                </a:solidFill>
              </a:rPr>
              <a:t>에 집중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44AAC-EF7D-48E5-BF16-C8EC2DFB4D4C}"/>
              </a:ext>
            </a:extLst>
          </p:cNvPr>
          <p:cNvSpPr txBox="1"/>
          <p:nvPr/>
        </p:nvSpPr>
        <p:spPr>
          <a:xfrm>
            <a:off x="8549326" y="2800367"/>
            <a:ext cx="272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Train</a:t>
            </a:r>
            <a:r>
              <a:rPr lang="ko-KR" altLang="en-US" sz="2000" b="1" dirty="0">
                <a:solidFill>
                  <a:schemeClr val="bg1"/>
                </a:solidFill>
              </a:rPr>
              <a:t>과 </a:t>
            </a:r>
            <a:r>
              <a:rPr lang="en-US" altLang="ko-KR" sz="2000" b="1" dirty="0">
                <a:solidFill>
                  <a:schemeClr val="bg1"/>
                </a:solidFill>
              </a:rPr>
              <a:t>Target </a:t>
            </a:r>
            <a:r>
              <a:rPr lang="ko-KR" altLang="en-US" sz="2000" b="1" dirty="0">
                <a:solidFill>
                  <a:schemeClr val="bg1"/>
                </a:solidFill>
              </a:rPr>
              <a:t>사이에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간극 해결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B8658-E8F4-4EB8-9745-EB66EDCA6A9E}"/>
              </a:ext>
            </a:extLst>
          </p:cNvPr>
          <p:cNvSpPr txBox="1"/>
          <p:nvPr/>
        </p:nvSpPr>
        <p:spPr>
          <a:xfrm>
            <a:off x="8549326" y="1804696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Post Covid-19 </a:t>
            </a:r>
            <a:r>
              <a:rPr lang="ko-KR" altLang="en-US" sz="2000" b="1" dirty="0">
                <a:solidFill>
                  <a:schemeClr val="accent6"/>
                </a:solidFill>
              </a:rPr>
              <a:t>시점</a:t>
            </a:r>
            <a:r>
              <a:rPr lang="ko-KR" altLang="en-US" sz="2000" b="1" dirty="0">
                <a:solidFill>
                  <a:schemeClr val="bg1"/>
                </a:solidFill>
              </a:rPr>
              <a:t>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예측이 필요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78ABA6-F2EA-40C5-9BDB-42ADC77280A0}"/>
              </a:ext>
            </a:extLst>
          </p:cNvPr>
          <p:cNvSpPr/>
          <p:nvPr/>
        </p:nvSpPr>
        <p:spPr>
          <a:xfrm>
            <a:off x="7762130" y="1782719"/>
            <a:ext cx="108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E710851-D867-4F9D-9CE7-2E0686834EFB}"/>
              </a:ext>
            </a:extLst>
          </p:cNvPr>
          <p:cNvSpPr/>
          <p:nvPr/>
        </p:nvSpPr>
        <p:spPr>
          <a:xfrm>
            <a:off x="7818126" y="1965600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E81DDD-6B8A-405E-AA6C-09C136C5B80E}"/>
              </a:ext>
            </a:extLst>
          </p:cNvPr>
          <p:cNvSpPr/>
          <p:nvPr/>
        </p:nvSpPr>
        <p:spPr>
          <a:xfrm>
            <a:off x="7762130" y="2786838"/>
            <a:ext cx="108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71D5BF8-0206-49D5-8CC1-91AEBBB4E6FE}"/>
              </a:ext>
            </a:extLst>
          </p:cNvPr>
          <p:cNvSpPr/>
          <p:nvPr/>
        </p:nvSpPr>
        <p:spPr>
          <a:xfrm>
            <a:off x="7818126" y="2969719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5678CA-BD7A-4058-8D97-3562682DCBDD}"/>
              </a:ext>
            </a:extLst>
          </p:cNvPr>
          <p:cNvSpPr/>
          <p:nvPr/>
        </p:nvSpPr>
        <p:spPr>
          <a:xfrm>
            <a:off x="7762130" y="4041638"/>
            <a:ext cx="108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9F2FB53-680B-451C-937B-14AFFEA986DC}"/>
              </a:ext>
            </a:extLst>
          </p:cNvPr>
          <p:cNvSpPr/>
          <p:nvPr/>
        </p:nvSpPr>
        <p:spPr>
          <a:xfrm>
            <a:off x="7818126" y="4224519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FB834-7DF8-4119-A816-A4A54DB0D541}"/>
              </a:ext>
            </a:extLst>
          </p:cNvPr>
          <p:cNvSpPr/>
          <p:nvPr/>
        </p:nvSpPr>
        <p:spPr>
          <a:xfrm>
            <a:off x="7762130" y="5271275"/>
            <a:ext cx="108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7AD23D0-8005-4EC7-9531-75B1FA8DF783}"/>
              </a:ext>
            </a:extLst>
          </p:cNvPr>
          <p:cNvSpPr/>
          <p:nvPr/>
        </p:nvSpPr>
        <p:spPr>
          <a:xfrm>
            <a:off x="7818126" y="5454156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A78937-AB3E-4DF9-A691-DE9273C0384B}"/>
              </a:ext>
            </a:extLst>
          </p:cNvPr>
          <p:cNvSpPr/>
          <p:nvPr/>
        </p:nvSpPr>
        <p:spPr>
          <a:xfrm>
            <a:off x="3488499" y="327757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1AC7BD4-B311-4DA7-B620-A6F8CFC84213}"/>
              </a:ext>
            </a:extLst>
          </p:cNvPr>
          <p:cNvSpPr/>
          <p:nvPr/>
        </p:nvSpPr>
        <p:spPr>
          <a:xfrm>
            <a:off x="3874909" y="2408971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D725234-C59F-4586-AB8E-FEDFFE36FA61}"/>
              </a:ext>
            </a:extLst>
          </p:cNvPr>
          <p:cNvSpPr/>
          <p:nvPr/>
        </p:nvSpPr>
        <p:spPr>
          <a:xfrm>
            <a:off x="834566" y="416706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DATA UNDERSTANDING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2FC3267-E83D-43F3-9DDB-BC0682EE103C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2.1. Data</a:t>
            </a:r>
            <a:r>
              <a:rPr lang="ko-KR" altLang="en-US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kern="0" spc="2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Describtion</a:t>
            </a: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REG_YYMM :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년월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CARD_SIDO_NM: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카드이용지역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시도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가맹점 주소 기준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CARD_CCG_NM: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카드이용지역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가맹점 주소 기준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STD_CLSS_NM: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업종명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HOM_SIDO_NM: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거주지역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시도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고객 집주소 기준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HOM_CCG_NM: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거주지역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고객 집주소 기준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AGE: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연령대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SEX_CTGO_CD: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성별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남성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2: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여성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FLC: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가구생애주기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1: 1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인가구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2: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영유아자녀가구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3: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중고생자녀가구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4: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성인자녀가구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5: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노년가구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CSTMR_CNT: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이용고객수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AMT: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이용금액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원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CNT: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이용건수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C419E3-755B-4CD4-BAB1-2D0E6110BD96}"/>
              </a:ext>
            </a:extLst>
          </p:cNvPr>
          <p:cNvSpPr/>
          <p:nvPr/>
        </p:nvSpPr>
        <p:spPr>
          <a:xfrm>
            <a:off x="7228863" y="2097171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743030-1650-42F5-AF42-D938706BFF58}"/>
              </a:ext>
            </a:extLst>
          </p:cNvPr>
          <p:cNvSpPr/>
          <p:nvPr/>
        </p:nvSpPr>
        <p:spPr>
          <a:xfrm>
            <a:off x="6746263" y="3138571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447195-8884-437D-9055-50416D11D525}"/>
              </a:ext>
            </a:extLst>
          </p:cNvPr>
          <p:cNvSpPr/>
          <p:nvPr/>
        </p:nvSpPr>
        <p:spPr>
          <a:xfrm>
            <a:off x="7568158" y="1961953"/>
            <a:ext cx="108000" cy="20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3B06674-5E04-4F74-905C-71D7CB6906F8}"/>
              </a:ext>
            </a:extLst>
          </p:cNvPr>
          <p:cNvSpPr/>
          <p:nvPr/>
        </p:nvSpPr>
        <p:spPr>
          <a:xfrm>
            <a:off x="7624154" y="2825023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D6DC5-5B88-4261-A620-A242DE6CE1A7}"/>
              </a:ext>
            </a:extLst>
          </p:cNvPr>
          <p:cNvSpPr txBox="1"/>
          <p:nvPr/>
        </p:nvSpPr>
        <p:spPr>
          <a:xfrm>
            <a:off x="8420988" y="277512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</a:rPr>
              <a:t>관광 매출 추정 가능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DATA UNDERSTANDING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2FC3267-E83D-43F3-9DDB-BC0682EE103C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2.2. Submission Data Check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Period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2020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년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 07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데이터는 추가 제공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Shape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1,394 X 5 (2020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예측 포함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Essential Features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</a:rPr>
              <a:t>사용월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(REG_YYMM),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카드 사용지역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광역시도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)(CARD_SIDO_NM),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</a:rPr>
              <a:t>업종명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(STD_CLSS_NM)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Target Feature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총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</a:rPr>
              <a:t>사용액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(AMT)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Evaluate: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Private Score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는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7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 예측치만 산정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그림 15" descr="모니터, 스크린샷, 화면, 텔레비전이(가) 표시된 사진&#10;&#10;자동 생성된 설명">
            <a:extLst>
              <a:ext uri="{FF2B5EF4-FFF2-40B4-BE49-F238E27FC236}">
                <a16:creationId xmlns:a16="http://schemas.microsoft.com/office/drawing/2014/main" id="{B05FA3B1-8498-4B52-A50A-CD4891BC1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053" y="3916632"/>
            <a:ext cx="5095875" cy="206692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C24E75B-A5B2-4C89-8877-D438BA51EED6}"/>
              </a:ext>
            </a:extLst>
          </p:cNvPr>
          <p:cNvSpPr/>
          <p:nvPr/>
        </p:nvSpPr>
        <p:spPr>
          <a:xfrm>
            <a:off x="5044463" y="174000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3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DATA UNDERSTANDING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2FC3267-E83D-43F3-9DDB-BC0682EE103C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2.3. Data Set Check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Period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2019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년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01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 ~ 2020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년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 04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데이터는 추가 제공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Shape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26,048,114 X 12 (2020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 포함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Trainable Features: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REG_YYMM, CARD_SIDO_NM, CARD_CCG_NM, STD_CLSS_NM, HOM_SIDO_NM, HOM_CCG_NM, AGE, SEX_CTGO_CD, FLC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Untrainable Features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CSTMR_CNT, CNT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Target Feature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AMT</a:t>
            </a:r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D19173A3-4284-4365-8286-C29DA8BB9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76" y="2611797"/>
            <a:ext cx="9296400" cy="211455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2327888-CD87-4848-B708-F6F9C7F44BFD}"/>
              </a:ext>
            </a:extLst>
          </p:cNvPr>
          <p:cNvSpPr/>
          <p:nvPr/>
        </p:nvSpPr>
        <p:spPr>
          <a:xfrm>
            <a:off x="5311163" y="174000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6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DATA UNDERSTANDING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2FC3267-E83D-43F3-9DDB-BC0682EE103C}"/>
              </a:ext>
            </a:extLst>
          </p:cNvPr>
          <p:cNvSpPr/>
          <p:nvPr/>
        </p:nvSpPr>
        <p:spPr>
          <a:xfrm>
            <a:off x="683582" y="1344994"/>
            <a:ext cx="1082483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2.4. Null Data Check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일부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데이터에서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업종명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등의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Column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Null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값 존재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 descr="모니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id="{AEE2CC10-1B27-473C-80A6-CB01B5CF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018" y="2248660"/>
            <a:ext cx="8153400" cy="3924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190158-CE21-44FE-9D9C-780AD24AB207}"/>
              </a:ext>
            </a:extLst>
          </p:cNvPr>
          <p:cNvSpPr/>
          <p:nvPr/>
        </p:nvSpPr>
        <p:spPr>
          <a:xfrm>
            <a:off x="3069310" y="2528143"/>
            <a:ext cx="108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B9C7E6-D65E-4D8F-A7A0-DEC8B7136AA5}"/>
              </a:ext>
            </a:extLst>
          </p:cNvPr>
          <p:cNvSpPr/>
          <p:nvPr/>
        </p:nvSpPr>
        <p:spPr>
          <a:xfrm rot="10800000">
            <a:off x="2504392" y="3248070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79ADBB-0BA2-4596-9FFE-D62322F00A3F}"/>
              </a:ext>
            </a:extLst>
          </p:cNvPr>
          <p:cNvSpPr/>
          <p:nvPr/>
        </p:nvSpPr>
        <p:spPr>
          <a:xfrm>
            <a:off x="3069310" y="4553817"/>
            <a:ext cx="1080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FA655B-E989-4E4A-8B9E-0344990A5293}"/>
              </a:ext>
            </a:extLst>
          </p:cNvPr>
          <p:cNvSpPr/>
          <p:nvPr/>
        </p:nvSpPr>
        <p:spPr>
          <a:xfrm rot="10800000">
            <a:off x="2504392" y="5092887"/>
            <a:ext cx="618918" cy="3618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E3B01-8115-4FA7-A0AD-51AD9AAC89B1}"/>
              </a:ext>
            </a:extLst>
          </p:cNvPr>
          <p:cNvSpPr txBox="1"/>
          <p:nvPr/>
        </p:nvSpPr>
        <p:spPr>
          <a:xfrm>
            <a:off x="963751" y="3104977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accent6"/>
                </a:solidFill>
              </a:rPr>
              <a:t>업종명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유니크 </a:t>
            </a:r>
            <a:r>
              <a:rPr lang="ko-KR" altLang="en-US" b="1" dirty="0" err="1">
                <a:solidFill>
                  <a:schemeClr val="accent6"/>
                </a:solidFill>
              </a:rPr>
              <a:t>밸류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4AA75-B224-4D09-ABFB-CFCC846771B1}"/>
              </a:ext>
            </a:extLst>
          </p:cNvPr>
          <p:cNvSpPr txBox="1"/>
          <p:nvPr/>
        </p:nvSpPr>
        <p:spPr>
          <a:xfrm>
            <a:off x="848337" y="4950651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고흥군 </a:t>
            </a:r>
            <a:r>
              <a:rPr lang="ko-KR" altLang="en-US" b="1" dirty="0" err="1">
                <a:solidFill>
                  <a:schemeClr val="accent6"/>
                </a:solidFill>
              </a:rPr>
              <a:t>업종명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유니크 </a:t>
            </a:r>
            <a:r>
              <a:rPr lang="ko-KR" altLang="en-US" b="1" dirty="0" err="1">
                <a:solidFill>
                  <a:schemeClr val="accent6"/>
                </a:solidFill>
              </a:rPr>
              <a:t>밸류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37F20ADE-C311-4A46-ACE5-2AD6046F71F8}"/>
              </a:ext>
            </a:extLst>
          </p:cNvPr>
          <p:cNvSpPr/>
          <p:nvPr/>
        </p:nvSpPr>
        <p:spPr>
          <a:xfrm>
            <a:off x="3262039" y="3939907"/>
            <a:ext cx="613910" cy="613910"/>
          </a:xfrm>
          <a:prstGeom prst="donut">
            <a:avLst>
              <a:gd name="adj" fmla="val 130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19BF4E26-3371-44FC-8ED8-E2E859EA52FE}"/>
              </a:ext>
            </a:extLst>
          </p:cNvPr>
          <p:cNvSpPr/>
          <p:nvPr/>
        </p:nvSpPr>
        <p:spPr>
          <a:xfrm>
            <a:off x="3262039" y="5705365"/>
            <a:ext cx="613910" cy="613910"/>
          </a:xfrm>
          <a:prstGeom prst="donut">
            <a:avLst>
              <a:gd name="adj" fmla="val 130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7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PREPROCESSING &amp; EDA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1425A082-9332-4CFF-BDA7-331DF67362CE}"/>
              </a:ext>
            </a:extLst>
          </p:cNvPr>
          <p:cNvSpPr/>
          <p:nvPr/>
        </p:nvSpPr>
        <p:spPr>
          <a:xfrm>
            <a:off x="683582" y="1344994"/>
            <a:ext cx="5412417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3.1. Missing Value Check</a:t>
            </a:r>
          </a:p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endParaRPr lang="en-US" altLang="ko-KR" sz="2400" b="1" kern="0" spc="2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CARD_CCG_NM’, ‘HOM_CCG_NM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’ Column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결측치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발견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‘CARD_SIDO_NM’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의 값이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세종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’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인 데이터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CCG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특성이 누락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전부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세종시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대체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lvl="1"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 descr="스크린샷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1582F3C9-EBBA-44FE-8732-6FCE2700B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383094"/>
            <a:ext cx="4791075" cy="467677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C162E9C-C7C7-4E5E-B060-6DD58F88300E}"/>
              </a:ext>
            </a:extLst>
          </p:cNvPr>
          <p:cNvSpPr/>
          <p:nvPr/>
        </p:nvSpPr>
        <p:spPr>
          <a:xfrm>
            <a:off x="5998464" y="2548128"/>
            <a:ext cx="1816608" cy="341376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4B33063-52A1-4C22-88AF-E082805AB824}"/>
              </a:ext>
            </a:extLst>
          </p:cNvPr>
          <p:cNvSpPr/>
          <p:nvPr/>
        </p:nvSpPr>
        <p:spPr>
          <a:xfrm>
            <a:off x="5998464" y="3010534"/>
            <a:ext cx="1816608" cy="341376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C7FA367-174A-462F-A5D1-58832E0114E7}"/>
              </a:ext>
            </a:extLst>
          </p:cNvPr>
          <p:cNvSpPr/>
          <p:nvPr/>
        </p:nvSpPr>
        <p:spPr>
          <a:xfrm>
            <a:off x="5998464" y="4790566"/>
            <a:ext cx="1816608" cy="341376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EFB320C7-846B-4DC6-860B-57A7DE5441C3}"/>
              </a:ext>
            </a:extLst>
          </p:cNvPr>
          <p:cNvSpPr/>
          <p:nvPr/>
        </p:nvSpPr>
        <p:spPr>
          <a:xfrm>
            <a:off x="5998464" y="5582595"/>
            <a:ext cx="1816608" cy="341376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PREPROCESSING &amp; EDA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1425A082-9332-4CFF-BDA7-331DF67362CE}"/>
              </a:ext>
            </a:extLst>
          </p:cNvPr>
          <p:cNvSpPr/>
          <p:nvPr/>
        </p:nvSpPr>
        <p:spPr>
          <a:xfrm>
            <a:off x="683582" y="1344994"/>
            <a:ext cx="6250393" cy="518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altLang="ko-KR" sz="2400" b="1" kern="0" spc="2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3.2. “AMT” EDA</a:t>
            </a:r>
          </a:p>
          <a:p>
            <a:pPr marL="800100" lvl="1" indent="-342900"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월별 제주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 카드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사용액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분석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spcAft>
                <a:spcPts val="600"/>
              </a:spcAft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제주 지역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은 관광지인만큼 관광 성수기인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8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월에 최대 매출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서울 지역은 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가정의 달인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월과 연말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12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월에 최대 매출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두 지역 모두 코로나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19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가 확산된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20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년 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월부터 전년도에 비해 매출 하락</a:t>
            </a:r>
            <a:endParaRPr lang="en-US" altLang="ko-KR" b="1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89ED5C-5B85-493B-B7B7-9BF506765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20" y="1187172"/>
            <a:ext cx="41412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124758-7E5E-4BEF-B64A-488408CF9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320" y="3771726"/>
            <a:ext cx="4141200" cy="252000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11A9855A-029B-4D52-87B2-72FBF4516208}"/>
              </a:ext>
            </a:extLst>
          </p:cNvPr>
          <p:cNvSpPr/>
          <p:nvPr/>
        </p:nvSpPr>
        <p:spPr>
          <a:xfrm>
            <a:off x="9121654" y="1344994"/>
            <a:ext cx="329184" cy="2276030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19B26C85-9A38-47B4-8043-FDB831404A23}"/>
              </a:ext>
            </a:extLst>
          </p:cNvPr>
          <p:cNvSpPr/>
          <p:nvPr/>
        </p:nvSpPr>
        <p:spPr>
          <a:xfrm>
            <a:off x="8414519" y="3939907"/>
            <a:ext cx="329184" cy="2276030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EBAAE28B-3DD8-434E-B07D-EA9A2A82DFB5}"/>
              </a:ext>
            </a:extLst>
          </p:cNvPr>
          <p:cNvSpPr/>
          <p:nvPr/>
        </p:nvSpPr>
        <p:spPr>
          <a:xfrm>
            <a:off x="10060439" y="3939907"/>
            <a:ext cx="329184" cy="2276030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번개 5">
            <a:extLst>
              <a:ext uri="{FF2B5EF4-FFF2-40B4-BE49-F238E27FC236}">
                <a16:creationId xmlns:a16="http://schemas.microsoft.com/office/drawing/2014/main" id="{68B6E586-CCEA-4AF8-8407-D4F839A45646}"/>
              </a:ext>
            </a:extLst>
          </p:cNvPr>
          <p:cNvSpPr/>
          <p:nvPr/>
        </p:nvSpPr>
        <p:spPr>
          <a:xfrm rot="2513240">
            <a:off x="10535926" y="1536191"/>
            <a:ext cx="329184" cy="402336"/>
          </a:xfrm>
          <a:prstGeom prst="lightningBol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번개 18">
            <a:extLst>
              <a:ext uri="{FF2B5EF4-FFF2-40B4-BE49-F238E27FC236}">
                <a16:creationId xmlns:a16="http://schemas.microsoft.com/office/drawing/2014/main" id="{C3FAE504-0384-48D3-922F-2C014FF11E9D}"/>
              </a:ext>
            </a:extLst>
          </p:cNvPr>
          <p:cNvSpPr/>
          <p:nvPr/>
        </p:nvSpPr>
        <p:spPr>
          <a:xfrm rot="2513240">
            <a:off x="10558304" y="3956905"/>
            <a:ext cx="329184" cy="402336"/>
          </a:xfrm>
          <a:prstGeom prst="lightningBol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9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2082</Words>
  <Application>Microsoft Office PowerPoint</Application>
  <PresentationFormat>와이드스크린</PresentationFormat>
  <Paragraphs>496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Calibri</vt:lpstr>
      <vt:lpstr>Montserrat</vt:lpstr>
      <vt:lpstr>맑은 고딕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 왕수</cp:lastModifiedBy>
  <cp:revision>124</cp:revision>
  <dcterms:created xsi:type="dcterms:W3CDTF">2020-08-10T07:15:54Z</dcterms:created>
  <dcterms:modified xsi:type="dcterms:W3CDTF">2020-08-13T07:07:45Z</dcterms:modified>
</cp:coreProperties>
</file>